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B8E975-0180-4D84-A2C9-A7E24DCC903C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D89B49-2B13-49FE-B115-7B8010E3C2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B8E975-0180-4D84-A2C9-A7E24DCC903C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D89B49-2B13-49FE-B115-7B8010E3C2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B8E975-0180-4D84-A2C9-A7E24DCC903C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D89B49-2B13-49FE-B115-7B8010E3C2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B8E975-0180-4D84-A2C9-A7E24DCC903C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D89B49-2B13-49FE-B115-7B8010E3C2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B8E975-0180-4D84-A2C9-A7E24DCC903C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D89B49-2B13-49FE-B115-7B8010E3C2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B8E975-0180-4D84-A2C9-A7E24DCC903C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D89B49-2B13-49FE-B115-7B8010E3C2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B8E975-0180-4D84-A2C9-A7E24DCC903C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D89B49-2B13-49FE-B115-7B8010E3C2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B8E975-0180-4D84-A2C9-A7E24DCC903C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D89B49-2B13-49FE-B115-7B8010E3C2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B8E975-0180-4D84-A2C9-A7E24DCC903C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D89B49-2B13-49FE-B115-7B8010E3C2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B8E975-0180-4D84-A2C9-A7E24DCC903C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D89B49-2B13-49FE-B115-7B8010E3C2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B8E975-0180-4D84-A2C9-A7E24DCC903C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D89B49-2B13-49FE-B115-7B8010E3C2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5B8E975-0180-4D84-A2C9-A7E24DCC903C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3D89B49-2B13-49FE-B115-7B8010E3C2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Наследственность и изменчивость</a:t>
            </a:r>
            <a:endParaRPr lang="ru-RU" dirty="0"/>
          </a:p>
        </p:txBody>
      </p:sp>
      <p:pic>
        <p:nvPicPr>
          <p:cNvPr id="5123" name="Picture 3" descr="C:\Users\Computer\Desktop\39948976-chromosomes-group-as-a-concept-for-a-human-biology-x-structure-containing-dna-genetic-information-a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4283968" cy="3888432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ru-RU" sz="2000" b="1" dirty="0" smtClean="0">
              <a:latin typeface="ArbatC" pitchFamily="2" charset="0"/>
            </a:endParaRPr>
          </a:p>
          <a:p>
            <a:pPr algn="ctr">
              <a:buNone/>
            </a:pPr>
            <a:endParaRPr lang="ru-RU" sz="2000" b="1" dirty="0" smtClean="0">
              <a:latin typeface="ArbatC" pitchFamily="2" charset="0"/>
            </a:endParaRPr>
          </a:p>
          <a:p>
            <a:pPr algn="ctr">
              <a:buNone/>
            </a:pPr>
            <a:r>
              <a:rPr lang="ru-RU" sz="2000" b="1" dirty="0" err="1" smtClean="0">
                <a:latin typeface="ArbatC" pitchFamily="2" charset="0"/>
              </a:rPr>
              <a:t>Яковенко</a:t>
            </a:r>
            <a:r>
              <a:rPr lang="ru-RU" sz="2000" b="1" dirty="0" smtClean="0">
                <a:latin typeface="ArbatC" pitchFamily="2" charset="0"/>
              </a:rPr>
              <a:t> О.И. </a:t>
            </a:r>
            <a:endParaRPr lang="ru-RU" sz="2000" dirty="0" smtClean="0">
              <a:latin typeface="ArbatC" pitchFamily="2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ArbatC" pitchFamily="2" charset="0"/>
              </a:rPr>
              <a:t>МБОУ «Гимназия №2» </a:t>
            </a:r>
          </a:p>
          <a:p>
            <a:pPr algn="ctr">
              <a:buNone/>
            </a:pPr>
            <a:r>
              <a:rPr lang="ru-RU" sz="2000" b="1" dirty="0" smtClean="0">
                <a:latin typeface="ArbatC" pitchFamily="2" charset="0"/>
              </a:rPr>
              <a:t> учитель географии и биологии первой квалификационной категории</a:t>
            </a:r>
            <a:endParaRPr lang="ru-RU" sz="2000" b="1" dirty="0">
              <a:latin typeface="ArbatC" pitchFamily="2" charset="0"/>
            </a:endParaRPr>
          </a:p>
          <a:p>
            <a:pPr algn="ctr">
              <a:buNone/>
            </a:pPr>
            <a:endParaRPr lang="ru-RU" sz="2000" b="1" dirty="0" smtClean="0">
              <a:latin typeface="ArbatC" pitchFamily="2" charset="0"/>
            </a:endParaRPr>
          </a:p>
          <a:p>
            <a:pPr algn="ctr">
              <a:buNone/>
            </a:pPr>
            <a:endParaRPr lang="ru-RU" sz="2000" b="1" dirty="0" smtClean="0">
              <a:latin typeface="ArbatC" pitchFamily="2" charset="0"/>
            </a:endParaRPr>
          </a:p>
          <a:p>
            <a:pPr algn="ctr">
              <a:buNone/>
            </a:pPr>
            <a:endParaRPr lang="ru-RU" sz="2000" b="1" dirty="0" smtClean="0">
              <a:latin typeface="ArbatC" pitchFamily="2" charset="0"/>
            </a:endParaRPr>
          </a:p>
          <a:p>
            <a:pPr algn="ctr">
              <a:buNone/>
            </a:pPr>
            <a:endParaRPr lang="ru-RU" sz="2000" b="1" dirty="0" smtClean="0">
              <a:latin typeface="ArbatC" pitchFamily="2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ArbatC" pitchFamily="2" charset="0"/>
              </a:rPr>
              <a:t>г. Бийск</a:t>
            </a:r>
            <a:endParaRPr lang="ru-RU" sz="2000" dirty="0" smtClean="0">
              <a:latin typeface="ArbatC" pitchFamily="2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ArbatC" pitchFamily="2" charset="0"/>
              </a:rPr>
              <a:t>2017-2018 учебный год</a:t>
            </a:r>
            <a:endParaRPr lang="ru-RU" sz="2000" dirty="0" smtClean="0">
              <a:latin typeface="ArbatC" pitchFamily="2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А)Если родители одного ребёнка имели группы крови:   (ОО) и || (АО или АА). </a:t>
            </a:r>
          </a:p>
          <a:p>
            <a:r>
              <a:rPr lang="ru-RU" dirty="0" smtClean="0"/>
              <a:t>Б) Отец и мать второго ребёнка: || (АО) и |  (АВ). </a:t>
            </a:r>
          </a:p>
          <a:p>
            <a:r>
              <a:rPr lang="ru-RU" dirty="0" smtClean="0"/>
              <a:t>в) Дети имели | и  ||  группы крови.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omputer\Desktop\uchenye-garvardskogo-universiteta-podschitali-skolko-lyudey-s-sindromom-dauna-v-ssha_1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71600" y="692696"/>
            <a:ext cx="6840760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Рассказ-небылица".</a:t>
            </a:r>
          </a:p>
          <a:p>
            <a:r>
              <a:rPr lang="ru-RU" dirty="0"/>
              <a:t>Мушка дрозофила тяжело вдохнула, встряхнула свои </a:t>
            </a:r>
            <a:r>
              <a:rPr lang="ru-RU" u="sng" dirty="0">
                <a:solidFill>
                  <a:srgbClr val="C00000"/>
                </a:solidFill>
              </a:rPr>
              <a:t>46 хромосом</a:t>
            </a:r>
            <a:r>
              <a:rPr lang="ru-RU" u="sng" dirty="0"/>
              <a:t>,</a:t>
            </a:r>
            <a:r>
              <a:rPr lang="ru-RU" dirty="0"/>
              <a:t> взмахнула крыльями и вылетела из </a:t>
            </a:r>
            <a:r>
              <a:rPr lang="ru-RU" u="sng" dirty="0">
                <a:solidFill>
                  <a:srgbClr val="C00000"/>
                </a:solidFill>
              </a:rPr>
              <a:t>лаборатории Менделя</a:t>
            </a:r>
            <a:r>
              <a:rPr lang="ru-RU" dirty="0"/>
              <a:t>, оставив своё потомство. Мендель очень расстроился, хотел догнать мушку дрозофилу, но не смог. Долго она летала, устала. И вдруг перед ней оказалось поле с горохом. Села на горох, решила отдохнуть и полакомиться. Вдруг </a:t>
            </a:r>
            <a:r>
              <a:rPr lang="ru-RU" u="sng" dirty="0"/>
              <a:t>её </a:t>
            </a:r>
            <a:r>
              <a:rPr lang="ru-RU" u="sng" dirty="0">
                <a:solidFill>
                  <a:srgbClr val="C00000"/>
                </a:solidFill>
              </a:rPr>
              <a:t>чуткое ухо</a:t>
            </a:r>
            <a:r>
              <a:rPr lang="ru-RU" dirty="0">
                <a:solidFill>
                  <a:srgbClr val="C00000"/>
                </a:solidFill>
              </a:rPr>
              <a:t> </a:t>
            </a:r>
            <a:r>
              <a:rPr lang="ru-RU" dirty="0"/>
              <a:t>уловило какие-то шорохи. Оглянулась – ба, сзади  </a:t>
            </a:r>
            <a:r>
              <a:rPr lang="ru-RU" u="sng" dirty="0">
                <a:solidFill>
                  <a:srgbClr val="C00000"/>
                </a:solidFill>
              </a:rPr>
              <a:t>чешский ботаник Морган</a:t>
            </a:r>
            <a:r>
              <a:rPr lang="ru-RU" dirty="0"/>
              <a:t>, который </a:t>
            </a:r>
            <a:r>
              <a:rPr lang="ru-RU" u="sng" dirty="0">
                <a:solidFill>
                  <a:srgbClr val="C00000"/>
                </a:solidFill>
              </a:rPr>
              <a:t>проводил опыты с горохом</a:t>
            </a:r>
            <a:r>
              <a:rPr lang="ru-RU" dirty="0"/>
              <a:t>. " Опять не повезло"- подумала мушка и улетела, куда глаза глядят.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«Плохо приходится тому, кто полагает, что генетикой можно</a:t>
            </a:r>
          </a:p>
          <a:p>
            <a:r>
              <a:rPr lang="ru-RU" dirty="0"/>
              <a:t>пренебрегать. Даже самый умный не подозревает, сколько недостатков он может носить в своих хромосомах.»</a:t>
            </a:r>
          </a:p>
          <a:p>
            <a:r>
              <a:rPr lang="ru-RU" dirty="0"/>
              <a:t>Вильгельм </a:t>
            </a:r>
            <a:r>
              <a:rPr lang="ru-RU" dirty="0" err="1"/>
              <a:t>Швебель</a:t>
            </a:r>
            <a:r>
              <a:rPr lang="ru-RU" dirty="0"/>
              <a:t> немецкий ученый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Цель:</a:t>
            </a:r>
            <a:r>
              <a:rPr lang="ru-RU" dirty="0"/>
              <a:t> обобщить и систематизировать знания по данной теме. Проверить уровень усвоения основных знаний, умений и навыков по теме.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Однажды я прихожу в гости к своей кузине (двоюродной сестре). С ней рядом была её внучка  (дочка сына).  «Ой, какая хорошая девочка» - сказала я. «Это не наша внучка» - сказала сестра.  «У моего сына не может быть дочери с карими глазами» - добавила она. Но тут в комнату заходит её муж.  «Вот у кого карие  глаза» - говорю я. Сестра замолчала и задумалась. Кто из нас прав: она или я, если у сына сестры глаза голубые и женат он на женщине с голубыми глазами.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u="sng" dirty="0"/>
              <a:t>Вопросы для 1 группы:</a:t>
            </a:r>
            <a:endParaRPr lang="ru-RU" dirty="0"/>
          </a:p>
          <a:p>
            <a:pPr lvl="0"/>
            <a:r>
              <a:rPr lang="ru-RU" dirty="0" smtClean="0"/>
              <a:t>1.Что </a:t>
            </a:r>
            <a:r>
              <a:rPr lang="ru-RU" dirty="0"/>
              <a:t>такое локус?</a:t>
            </a:r>
          </a:p>
          <a:p>
            <a:r>
              <a:rPr lang="ru-RU" dirty="0" smtClean="0"/>
              <a:t>2.Что </a:t>
            </a:r>
            <a:r>
              <a:rPr lang="ru-RU" dirty="0"/>
              <a:t>такое фенотип?</a:t>
            </a:r>
          </a:p>
          <a:p>
            <a:r>
              <a:rPr lang="ru-RU" dirty="0" smtClean="0"/>
              <a:t>3.Что </a:t>
            </a:r>
            <a:r>
              <a:rPr lang="ru-RU" dirty="0"/>
              <a:t>отвечает за признак?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u="sng" dirty="0"/>
              <a:t>Вопросы для 1 группы:</a:t>
            </a:r>
            <a:endParaRPr lang="ru-RU" dirty="0"/>
          </a:p>
          <a:p>
            <a:pPr lvl="0"/>
            <a:r>
              <a:rPr lang="ru-RU" dirty="0" smtClean="0"/>
              <a:t>1.Что такое локус?</a:t>
            </a:r>
          </a:p>
          <a:p>
            <a:r>
              <a:rPr lang="ru-RU" dirty="0" smtClean="0"/>
              <a:t>( </a:t>
            </a:r>
            <a:r>
              <a:rPr lang="ru-RU" dirty="0"/>
              <a:t>Локус- место расположения гена в </a:t>
            </a:r>
            <a:r>
              <a:rPr lang="ru-RU" dirty="0" smtClean="0"/>
              <a:t>хромосоме)</a:t>
            </a:r>
            <a:endParaRPr lang="ru-RU" dirty="0"/>
          </a:p>
          <a:p>
            <a:r>
              <a:rPr lang="ru-RU" dirty="0" smtClean="0"/>
              <a:t>2.Что такое фенотип?</a:t>
            </a:r>
          </a:p>
          <a:p>
            <a:r>
              <a:rPr lang="ru-RU" dirty="0" smtClean="0"/>
              <a:t>(Фенотип </a:t>
            </a:r>
            <a:r>
              <a:rPr lang="ru-RU" dirty="0"/>
              <a:t>– совокупность внешних и внутренних факторов).</a:t>
            </a:r>
          </a:p>
          <a:p>
            <a:r>
              <a:rPr lang="ru-RU" dirty="0" smtClean="0"/>
              <a:t>3.Что </a:t>
            </a:r>
            <a:r>
              <a:rPr lang="ru-RU" dirty="0"/>
              <a:t>отвечает за признак?</a:t>
            </a:r>
          </a:p>
          <a:p>
            <a:r>
              <a:rPr lang="ru-RU" dirty="0"/>
              <a:t>(За признак отвечает пара генов - аллель).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u="sng" dirty="0"/>
              <a:t>Вопросы 2 группы:</a:t>
            </a:r>
            <a:endParaRPr lang="ru-RU" dirty="0"/>
          </a:p>
          <a:p>
            <a:pPr lvl="0"/>
            <a:r>
              <a:rPr lang="ru-RU" dirty="0" smtClean="0"/>
              <a:t>1. </a:t>
            </a:r>
            <a:r>
              <a:rPr lang="ru-RU" dirty="0"/>
              <a:t>Какую науку называют генетикой?</a:t>
            </a:r>
          </a:p>
          <a:p>
            <a:pPr lvl="0"/>
            <a:r>
              <a:rPr lang="ru-RU" dirty="0" smtClean="0"/>
              <a:t>2.Что </a:t>
            </a:r>
            <a:r>
              <a:rPr lang="ru-RU" dirty="0"/>
              <a:t>такое наследственность?</a:t>
            </a:r>
          </a:p>
          <a:p>
            <a:pPr lvl="0"/>
            <a:r>
              <a:rPr lang="ru-RU" dirty="0" smtClean="0"/>
              <a:t>3.Какое </a:t>
            </a:r>
            <a:r>
              <a:rPr lang="ru-RU" dirty="0"/>
              <a:t>скрещивание называют </a:t>
            </a:r>
            <a:r>
              <a:rPr lang="ru-RU" dirty="0" err="1"/>
              <a:t>дигибридным</a:t>
            </a:r>
            <a:r>
              <a:rPr lang="ru-RU" dirty="0"/>
              <a:t>?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u="sng" dirty="0"/>
              <a:t>Вопросы 2 группы:</a:t>
            </a:r>
            <a:endParaRPr lang="ru-RU" dirty="0"/>
          </a:p>
          <a:p>
            <a:pPr lvl="0"/>
            <a:r>
              <a:rPr lang="ru-RU" dirty="0"/>
              <a:t> Какую науку называют генетикой?</a:t>
            </a:r>
          </a:p>
          <a:p>
            <a:r>
              <a:rPr lang="ru-RU" dirty="0"/>
              <a:t>(Генетика- наука о наследственности и изменчивости)</a:t>
            </a:r>
          </a:p>
          <a:p>
            <a:pPr lvl="0"/>
            <a:r>
              <a:rPr lang="ru-RU" dirty="0"/>
              <a:t>Что такое наследственность?</a:t>
            </a:r>
          </a:p>
          <a:p>
            <a:r>
              <a:rPr lang="ru-RU" dirty="0"/>
              <a:t>(Наследственность- способность организмов передавать свои признаки </a:t>
            </a:r>
            <a:r>
              <a:rPr lang="ru-RU" dirty="0" err="1"/>
              <a:t>потомству_</a:t>
            </a:r>
            <a:r>
              <a:rPr lang="ru-RU" dirty="0"/>
              <a:t> </a:t>
            </a:r>
          </a:p>
          <a:p>
            <a:pPr lvl="0"/>
            <a:r>
              <a:rPr lang="ru-RU" dirty="0"/>
              <a:t>Какое скрещивание называют </a:t>
            </a:r>
            <a:r>
              <a:rPr lang="ru-RU" dirty="0" err="1"/>
              <a:t>дигибридным</a:t>
            </a:r>
            <a:r>
              <a:rPr lang="ru-RU" dirty="0"/>
              <a:t>? </a:t>
            </a:r>
          </a:p>
          <a:p>
            <a:r>
              <a:rPr lang="ru-RU" dirty="0"/>
              <a:t>(</a:t>
            </a:r>
            <a:r>
              <a:rPr lang="ru-RU" dirty="0" err="1"/>
              <a:t>Дигибридное</a:t>
            </a:r>
            <a:r>
              <a:rPr lang="ru-RU" dirty="0"/>
              <a:t> скрещивание- скрещивание организмов, отличающихся двумя признаками).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u="sng" dirty="0"/>
              <a:t>Вопросы 3 группы</a:t>
            </a:r>
            <a:endParaRPr lang="ru-RU" dirty="0"/>
          </a:p>
          <a:p>
            <a:pPr lvl="0"/>
            <a:r>
              <a:rPr lang="ru-RU" dirty="0" smtClean="0"/>
              <a:t>1.Что </a:t>
            </a:r>
            <a:r>
              <a:rPr lang="ru-RU" dirty="0"/>
              <a:t>такое ген? </a:t>
            </a:r>
          </a:p>
          <a:p>
            <a:pPr lvl="0"/>
            <a:r>
              <a:rPr lang="ru-RU" dirty="0" smtClean="0"/>
              <a:t>2.Какой </a:t>
            </a:r>
            <a:r>
              <a:rPr lang="ru-RU" dirty="0"/>
              <a:t>организм является </a:t>
            </a:r>
            <a:r>
              <a:rPr lang="ru-RU" dirty="0" smtClean="0"/>
              <a:t>гомозиготным?</a:t>
            </a:r>
          </a:p>
          <a:p>
            <a:pPr lvl="0"/>
            <a:r>
              <a:rPr lang="ru-RU" dirty="0" smtClean="0"/>
              <a:t>3.Какое </a:t>
            </a:r>
            <a:r>
              <a:rPr lang="ru-RU" dirty="0"/>
              <a:t>скрещивание называют моногибридным?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u="sng" dirty="0"/>
              <a:t>Вопросы 3 группы</a:t>
            </a:r>
            <a:endParaRPr lang="ru-RU" dirty="0"/>
          </a:p>
          <a:p>
            <a:pPr lvl="0"/>
            <a:r>
              <a:rPr lang="ru-RU" dirty="0"/>
              <a:t>Что такое ген? </a:t>
            </a:r>
          </a:p>
          <a:p>
            <a:r>
              <a:rPr lang="ru-RU" dirty="0"/>
              <a:t>(Ген- участок молекулы ДНК ,хранящий информацию о строение молекулы белка).</a:t>
            </a:r>
          </a:p>
          <a:p>
            <a:pPr lvl="0"/>
            <a:r>
              <a:rPr lang="ru-RU" dirty="0"/>
              <a:t>Какой организм является гомозиготным?</a:t>
            </a:r>
          </a:p>
          <a:p>
            <a:r>
              <a:rPr lang="ru-RU" dirty="0"/>
              <a:t>(Гомозиготный организм- организм, имеющий одинаковые аллельные гены (АА, </a:t>
            </a:r>
            <a:r>
              <a:rPr lang="ru-RU" dirty="0" err="1"/>
              <a:t>аа</a:t>
            </a:r>
            <a:r>
              <a:rPr lang="ru-RU" dirty="0"/>
              <a:t>).</a:t>
            </a:r>
          </a:p>
          <a:p>
            <a:pPr lvl="0"/>
            <a:r>
              <a:rPr lang="ru-RU" dirty="0"/>
              <a:t>Какое скрещивание называют моногибридным?</a:t>
            </a:r>
          </a:p>
          <a:p>
            <a:r>
              <a:rPr lang="ru-RU" dirty="0"/>
              <a:t>(Моногибридное скрещивание- скрещивание организмов, отличающихся одним признаком).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</TotalTime>
  <Words>316</Words>
  <Application>Microsoft Office PowerPoint</Application>
  <PresentationFormat>Экран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Наследственность и изменчивость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Наследственность и изменчивость.</dc:title>
  <dc:creator>Computer Computer</dc:creator>
  <cp:lastModifiedBy>User</cp:lastModifiedBy>
  <cp:revision>6</cp:revision>
  <dcterms:created xsi:type="dcterms:W3CDTF">2018-04-02T11:27:17Z</dcterms:created>
  <dcterms:modified xsi:type="dcterms:W3CDTF">2019-04-08T12:20:36Z</dcterms:modified>
</cp:coreProperties>
</file>