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341" r:id="rId3"/>
    <p:sldId id="312" r:id="rId4"/>
    <p:sldId id="356" r:id="rId5"/>
    <p:sldId id="306" r:id="rId6"/>
    <p:sldId id="299" r:id="rId7"/>
    <p:sldId id="327" r:id="rId8"/>
    <p:sldId id="329" r:id="rId9"/>
    <p:sldId id="359" r:id="rId10"/>
    <p:sldId id="346" r:id="rId11"/>
    <p:sldId id="363" r:id="rId12"/>
    <p:sldId id="364" r:id="rId13"/>
    <p:sldId id="343" r:id="rId14"/>
    <p:sldId id="347" r:id="rId15"/>
    <p:sldId id="367" r:id="rId16"/>
    <p:sldId id="370" r:id="rId17"/>
    <p:sldId id="369" r:id="rId18"/>
    <p:sldId id="348" r:id="rId19"/>
    <p:sldId id="352" r:id="rId20"/>
    <p:sldId id="353" r:id="rId21"/>
    <p:sldId id="354" r:id="rId22"/>
    <p:sldId id="350" r:id="rId23"/>
    <p:sldId id="331" r:id="rId24"/>
    <p:sldId id="371" r:id="rId25"/>
    <p:sldId id="373" r:id="rId26"/>
    <p:sldId id="321" r:id="rId27"/>
    <p:sldId id="374" r:id="rId28"/>
    <p:sldId id="316" r:id="rId29"/>
    <p:sldId id="27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1" autoAdjust="0"/>
    <p:restoredTop sz="91373" autoAdjust="0"/>
  </p:normalViewPr>
  <p:slideViewPr>
    <p:cSldViewPr>
      <p:cViewPr varScale="1">
        <p:scale>
          <a:sx n="83" d="100"/>
          <a:sy n="83" d="100"/>
        </p:scale>
        <p:origin x="-13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B5EF6-362E-4476-BA1A-3D127D0E0EE1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88F7B-B049-4B62-897E-AFC152956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EBBDB5-AED0-4626-AA37-4ED2D6B96BC3}" type="slidenum">
              <a:rPr lang="ru-RU"/>
              <a:pPr/>
              <a:t>7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7D8E45-34FF-457D-8D7C-8DD655A57073}" type="slidenum">
              <a:rPr lang="ru-RU"/>
              <a:pPr/>
              <a:t>8</a:t>
            </a:fld>
            <a:endParaRPr lang="ru-RU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16B51F-3AE5-487C-9572-33B755F64844}" type="slidenum">
              <a:rPr lang="ru-RU"/>
              <a:pPr/>
              <a:t>23</a:t>
            </a:fld>
            <a:endParaRPr lang="ru-R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8608DBC-1999-4929-B350-5EDDB56DE13D}" type="slidenum">
              <a:rPr lang="ru-RU" sz="1200"/>
              <a:pPr algn="r"/>
              <a:t>25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214818"/>
            <a:ext cx="50434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BD2A9-94AE-4DB7-AFD6-13059AB59D3F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92BD2A9-94AE-4DB7-AFD6-13059AB59D3F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C3FA179-ABBB-4476-A860-71ED6BD2E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19.png"/><Relationship Id="rId9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285860"/>
            <a:ext cx="7772400" cy="1785950"/>
          </a:xfrm>
        </p:spPr>
        <p:txBody>
          <a:bodyPr>
            <a:normAutofit/>
          </a:bodyPr>
          <a:lstStyle/>
          <a:p>
            <a:r>
              <a:rPr lang="ru-RU" dirty="0" smtClean="0"/>
              <a:t>Решение неравенств с одной переменной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4000504"/>
            <a:ext cx="5043478" cy="1752600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МБОУ «Гимназия № 2»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Учитель математики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Тернова</a:t>
            </a:r>
            <a:r>
              <a:rPr lang="ru-RU" sz="2400" b="1" i="1" dirty="0" smtClean="0">
                <a:solidFill>
                  <a:schemeClr val="tx1"/>
                </a:solidFill>
              </a:rPr>
              <a:t> Л. И.</a:t>
            </a:r>
            <a:endParaRPr lang="ru-RU" sz="2400" i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Физкульминутка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i="1" smtClean="0"/>
              <a:t>                Дадим отдых глазам: </a:t>
            </a:r>
            <a:endParaRPr lang="ru-RU" sz="2800" i="1" dirty="0" smtClean="0"/>
          </a:p>
          <a:p>
            <a:r>
              <a:rPr lang="ru-RU" sz="2800" i="1" dirty="0" smtClean="0"/>
              <a:t> Закройте глаза. Закрытыми глазами посмотрите вправо, влево, вверх, вниз.</a:t>
            </a:r>
          </a:p>
          <a:p>
            <a:r>
              <a:rPr lang="ru-RU" sz="2800" i="1" dirty="0" smtClean="0"/>
              <a:t> Сильно зажмурьте глаза, резко откройте глаза.</a:t>
            </a:r>
          </a:p>
          <a:p>
            <a:r>
              <a:rPr lang="ru-RU" sz="2800" i="1" dirty="0" smtClean="0"/>
              <a:t> Сделайте круговые движения глазами сначала в одну сторону, затем в другую. Еще раз зажмурьте глаза. Немного посидите с закрытыми глазами. </a:t>
            </a:r>
          </a:p>
          <a:p>
            <a:r>
              <a:rPr lang="ru-RU" sz="2800" i="1" dirty="0" smtClean="0"/>
              <a:t>Медленно открываем глаза. Восстанавливаем резкость глаз.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уравнений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916"/>
                <a:gridCol w="54006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Решить уравнение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№1,№3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0,6</a:t>
                      </a:r>
                      <a:r>
                        <a:rPr lang="en-US" sz="1800" dirty="0" smtClean="0"/>
                        <a:t>x=3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№2,№4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-5x=25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6x-2=3x+7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3x-30=3(2x-15)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3230"/>
                <a:gridCol w="518637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Решить уравнение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Ответы и решения: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0,6</a:t>
                      </a:r>
                      <a:r>
                        <a:rPr lang="en-US" sz="1800" dirty="0" smtClean="0"/>
                        <a:t>x=3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x=3</a:t>
                      </a:r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׃</a:t>
                      </a:r>
                      <a:r>
                        <a:rPr lang="en-US" dirty="0" smtClean="0"/>
                        <a:t>0.6</a:t>
                      </a:r>
                    </a:p>
                    <a:p>
                      <a:r>
                        <a:rPr lang="en-US" dirty="0" smtClean="0"/>
                        <a:t>x=5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-5x=25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x=25</a:t>
                      </a:r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׃</a:t>
                      </a:r>
                      <a:r>
                        <a:rPr lang="en-US" baseline="0" dirty="0" smtClean="0"/>
                        <a:t>(-5)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x=-5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6x-2=3x+7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6x-3x=7+2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3x=9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x= 9</a:t>
                      </a:r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׃</a:t>
                      </a:r>
                      <a:r>
                        <a:rPr lang="en-US" dirty="0" smtClean="0"/>
                        <a:t>3</a:t>
                      </a:r>
                    </a:p>
                    <a:p>
                      <a:r>
                        <a:rPr lang="en-US" dirty="0" smtClean="0"/>
                        <a:t>x=3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3x-30 =3(2x-15)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3x-30=6x-45</a:t>
                      </a:r>
                    </a:p>
                    <a:p>
                      <a:r>
                        <a:rPr lang="en-US" dirty="0" smtClean="0"/>
                        <a:t>3x-6x=-45+30</a:t>
                      </a:r>
                    </a:p>
                    <a:p>
                      <a:r>
                        <a:rPr lang="en-US" dirty="0" smtClean="0"/>
                        <a:t>-3x=-15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x=-15</a:t>
                      </a:r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׃</a:t>
                      </a:r>
                      <a:r>
                        <a:rPr lang="en-US" dirty="0" smtClean="0"/>
                        <a:t>(-3)</a:t>
                      </a:r>
                    </a:p>
                    <a:p>
                      <a:r>
                        <a:rPr lang="en-US" dirty="0" smtClean="0"/>
                        <a:t>x=5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23900"/>
          </a:xfrm>
        </p:spPr>
        <p:txBody>
          <a:bodyPr anchor="b">
            <a:normAutofit fontScale="90000"/>
          </a:bodyPr>
          <a:lstStyle/>
          <a:p>
            <a:r>
              <a:rPr lang="ru-RU" b="1"/>
              <a:t>Из истории математики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900" b="1" dirty="0"/>
              <a:t>Современные знаки неравенств</a:t>
            </a:r>
          </a:p>
          <a:p>
            <a:pPr algn="ctr">
              <a:buFontTx/>
              <a:buNone/>
            </a:pPr>
            <a:r>
              <a:rPr lang="ru-RU" sz="2900" b="1" dirty="0"/>
              <a:t>(17 – 18 в.)</a:t>
            </a:r>
          </a:p>
          <a:p>
            <a:pPr algn="ctr">
              <a:buFontTx/>
              <a:buNone/>
            </a:pPr>
            <a:endParaRPr lang="ru-RU" sz="2500" dirty="0"/>
          </a:p>
          <a:p>
            <a:pPr algn="ctr">
              <a:buFontTx/>
              <a:buNone/>
            </a:pPr>
            <a:endParaRPr lang="ru-RU" sz="2500" dirty="0"/>
          </a:p>
          <a:p>
            <a:pPr algn="ctr">
              <a:buFontTx/>
              <a:buNone/>
            </a:pPr>
            <a:endParaRPr lang="ru-RU" sz="2500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11188" y="2781300"/>
            <a:ext cx="3816350" cy="2952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/>
          </a:p>
          <a:p>
            <a:pPr algn="ctr"/>
            <a:endParaRPr lang="ru-RU" sz="2400"/>
          </a:p>
          <a:p>
            <a:pPr algn="ctr"/>
            <a:endParaRPr lang="ru-RU" sz="2400"/>
          </a:p>
          <a:p>
            <a:pPr algn="ctr"/>
            <a:endParaRPr lang="ru-RU" sz="2400"/>
          </a:p>
          <a:p>
            <a:pPr algn="ctr"/>
            <a:endParaRPr lang="ru-RU" sz="2400"/>
          </a:p>
          <a:p>
            <a:pPr algn="ctr"/>
            <a:endParaRPr lang="ru-RU" sz="2400"/>
          </a:p>
          <a:p>
            <a:pPr algn="ctr"/>
            <a:endParaRPr lang="ru-RU" sz="2400"/>
          </a:p>
          <a:p>
            <a:pPr algn="ctr"/>
            <a:endParaRPr lang="ru-RU" sz="2400"/>
          </a:p>
          <a:p>
            <a:pPr algn="ctr"/>
            <a:r>
              <a:rPr lang="ru-RU" sz="2400"/>
              <a:t>Т. Гарриот (1560 – 1621)</a:t>
            </a:r>
          </a:p>
          <a:p>
            <a:pPr algn="ctr"/>
            <a:endParaRPr lang="ru-RU" sz="2400"/>
          </a:p>
          <a:p>
            <a:pPr algn="ctr"/>
            <a:endParaRPr lang="ru-RU" sz="2400"/>
          </a:p>
          <a:p>
            <a:pPr algn="ctr"/>
            <a:endParaRPr lang="ru-RU" sz="2400"/>
          </a:p>
          <a:p>
            <a:pPr algn="ctr"/>
            <a:endParaRPr lang="ru-RU" sz="2400"/>
          </a:p>
          <a:p>
            <a:pPr algn="ctr"/>
            <a:endParaRPr lang="ru-RU" sz="2400"/>
          </a:p>
          <a:p>
            <a:pPr algn="ctr"/>
            <a:endParaRPr lang="ru-RU" sz="240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716463" y="2781300"/>
            <a:ext cx="3887787" cy="2952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/>
          </a:p>
          <a:p>
            <a:pPr algn="ctr"/>
            <a:endParaRPr lang="ru-RU" sz="2400"/>
          </a:p>
          <a:p>
            <a:pPr algn="ctr"/>
            <a:endParaRPr lang="ru-RU" sz="2400"/>
          </a:p>
          <a:p>
            <a:pPr algn="ctr"/>
            <a:endParaRPr lang="ru-RU" sz="2400"/>
          </a:p>
          <a:p>
            <a:pPr algn="ctr"/>
            <a:endParaRPr lang="ru-RU" sz="2400"/>
          </a:p>
          <a:p>
            <a:pPr algn="ctr"/>
            <a:endParaRPr lang="ru-RU" sz="2400"/>
          </a:p>
          <a:p>
            <a:pPr algn="ctr"/>
            <a:endParaRPr lang="ru-RU" sz="2400"/>
          </a:p>
          <a:p>
            <a:pPr algn="ctr"/>
            <a:endParaRPr lang="ru-RU" sz="2400"/>
          </a:p>
          <a:p>
            <a:pPr algn="ctr"/>
            <a:r>
              <a:rPr lang="ru-RU" sz="2400"/>
              <a:t>П. Буге (1698 – 1758)</a:t>
            </a:r>
          </a:p>
          <a:p>
            <a:pPr algn="ctr"/>
            <a:endParaRPr lang="ru-RU" sz="2400"/>
          </a:p>
          <a:p>
            <a:pPr algn="ctr"/>
            <a:endParaRPr lang="ru-RU" sz="2400"/>
          </a:p>
          <a:p>
            <a:pPr algn="ctr"/>
            <a:endParaRPr lang="ru-RU" sz="2400"/>
          </a:p>
          <a:p>
            <a:pPr algn="ctr"/>
            <a:endParaRPr lang="ru-RU" sz="2400"/>
          </a:p>
          <a:p>
            <a:pPr algn="ctr"/>
            <a:endParaRPr lang="ru-RU" sz="2400"/>
          </a:p>
          <a:p>
            <a:pPr algn="ctr"/>
            <a:endParaRPr lang="ru-RU" sz="2400"/>
          </a:p>
        </p:txBody>
      </p:sp>
      <p:pic>
        <p:nvPicPr>
          <p:cNvPr id="75782" name="Picture 6" descr="с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500063"/>
            <a:ext cx="90646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5784" name="Object 7"/>
          <p:cNvGraphicFramePr>
            <a:graphicFrameLocks noChangeAspect="1"/>
          </p:cNvGraphicFramePr>
          <p:nvPr/>
        </p:nvGraphicFramePr>
        <p:xfrm>
          <a:off x="5643563" y="3429000"/>
          <a:ext cx="785812" cy="655638"/>
        </p:xfrm>
        <a:graphic>
          <a:graphicData uri="http://schemas.openxmlformats.org/presentationml/2006/ole">
            <p:oleObj spid="_x0000_s84994" name="Формула" r:id="rId4" imgW="126720" imgH="152280" progId="Equation.3">
              <p:embed/>
            </p:oleObj>
          </a:graphicData>
        </a:graphic>
      </p:graphicFrame>
      <p:graphicFrame>
        <p:nvGraphicFramePr>
          <p:cNvPr id="75785" name="Object 8"/>
          <p:cNvGraphicFramePr>
            <a:graphicFrameLocks noChangeAspect="1"/>
          </p:cNvGraphicFramePr>
          <p:nvPr/>
        </p:nvGraphicFramePr>
        <p:xfrm>
          <a:off x="6929438" y="3429000"/>
          <a:ext cx="785812" cy="655638"/>
        </p:xfrm>
        <a:graphic>
          <a:graphicData uri="http://schemas.openxmlformats.org/presentationml/2006/ole">
            <p:oleObj spid="_x0000_s84995" name="Формула" r:id="rId5" imgW="126720" imgH="152280" progId="Equation.3">
              <p:embed/>
            </p:oleObj>
          </a:graphicData>
        </a:graphic>
      </p:graphicFrame>
      <p:sp>
        <p:nvSpPr>
          <p:cNvPr id="75786" name="TextBox 11"/>
          <p:cNvSpPr txBox="1">
            <a:spLocks noChangeArrowheads="1"/>
          </p:cNvSpPr>
          <p:nvPr/>
        </p:nvSpPr>
        <p:spPr bwMode="auto">
          <a:xfrm>
            <a:off x="1571625" y="3357563"/>
            <a:ext cx="26431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&lt;       &gt;</a:t>
            </a:r>
            <a:endParaRPr lang="ru-RU" sz="4400" b="1">
              <a:solidFill>
                <a:schemeClr val="bg1"/>
              </a:solidFill>
            </a:endParaRPr>
          </a:p>
        </p:txBody>
      </p:sp>
      <p:pic>
        <p:nvPicPr>
          <p:cNvPr id="75787" name="Picture 11" descr="54663680_Pierre_Bouguer__JeanBaptiste_Perronneau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4786322"/>
            <a:ext cx="1570037" cy="1916112"/>
          </a:xfrm>
          <a:prstGeom prst="rect">
            <a:avLst/>
          </a:prstGeom>
          <a:noFill/>
        </p:spPr>
      </p:pic>
      <p:pic>
        <p:nvPicPr>
          <p:cNvPr id="75788" name="Picture 12" descr="inmemo24s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4786322"/>
            <a:ext cx="1143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урока: Решение неравенств с одной переменной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называется решением неравенства?</a:t>
            </a:r>
          </a:p>
          <a:p>
            <a:r>
              <a:rPr lang="ru-RU" dirty="0" smtClean="0"/>
              <a:t>Что значит решить неравенство?</a:t>
            </a:r>
          </a:p>
          <a:p>
            <a:r>
              <a:rPr lang="ru-RU" dirty="0" smtClean="0"/>
              <a:t>Какие неравенства называются равносильными?</a:t>
            </a:r>
          </a:p>
          <a:p>
            <a:r>
              <a:rPr lang="ru-RU" dirty="0" smtClean="0"/>
              <a:t>Свойства равносильных неравенств</a:t>
            </a:r>
          </a:p>
          <a:p>
            <a:r>
              <a:rPr lang="ru-RU" dirty="0" smtClean="0"/>
              <a:t>Какие неравенства называют линейными с одной переменной?</a:t>
            </a:r>
          </a:p>
          <a:p>
            <a:r>
              <a:rPr lang="ru-RU" dirty="0" smtClean="0"/>
              <a:t>Алгоритм решения неравенств с одной переменной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Решить неравенство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916"/>
                <a:gridCol w="54006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Решение неравенства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№1,№3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0,6</a:t>
                      </a:r>
                      <a:r>
                        <a:rPr lang="en-US" sz="1800" dirty="0" smtClean="0"/>
                        <a:t>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800" dirty="0" smtClean="0"/>
                        <a:t>3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№2,№4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-5x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800" dirty="0" smtClean="0"/>
                        <a:t>25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6x-2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dirty="0" smtClean="0"/>
                        <a:t>3x+7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3x-30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800" dirty="0" smtClean="0"/>
                        <a:t>3(2x-15)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Ответы на поставленные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Simplified Arabic Fixed" pitchFamily="49" charset="-78"/>
            </a:endParaRPr>
          </a:p>
          <a:p>
            <a:pPr lvl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Являются ли решением неравенства числа 0; 5;10</a:t>
            </a:r>
          </a:p>
          <a:p>
            <a:pPr lvl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Для вашего неравенства</a:t>
            </a:r>
          </a:p>
          <a:p>
            <a:pPr>
              <a:buNone/>
            </a:pPr>
            <a:r>
              <a:rPr lang="en-US" sz="2800" dirty="0" smtClean="0"/>
              <a:t>1)</a:t>
            </a:r>
            <a:r>
              <a:rPr lang="ru-RU" sz="2800" dirty="0" smtClean="0"/>
              <a:t> 0;  не является решением неравенства</a:t>
            </a:r>
          </a:p>
          <a:p>
            <a:pPr>
              <a:buNone/>
            </a:pPr>
            <a:r>
              <a:rPr lang="ru-RU" sz="2800" dirty="0" smtClean="0"/>
              <a:t>5;10;  являются решением неравенства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2) 0</a:t>
            </a:r>
            <a:r>
              <a:rPr lang="ru-RU" sz="2800" dirty="0" smtClean="0"/>
              <a:t>;</a:t>
            </a:r>
            <a:r>
              <a:rPr lang="en-US" sz="2800" dirty="0" smtClean="0"/>
              <a:t>5</a:t>
            </a:r>
            <a:r>
              <a:rPr lang="ru-RU" sz="2800" dirty="0" smtClean="0"/>
              <a:t>;</a:t>
            </a:r>
            <a:r>
              <a:rPr lang="en-US" sz="2800" dirty="0" smtClean="0"/>
              <a:t>10</a:t>
            </a:r>
            <a:r>
              <a:rPr lang="ru-RU" sz="2800" dirty="0" smtClean="0"/>
              <a:t> являются решением неравенства</a:t>
            </a:r>
          </a:p>
          <a:p>
            <a:pPr>
              <a:buNone/>
            </a:pPr>
            <a:r>
              <a:rPr lang="ru-RU" sz="2800" dirty="0" smtClean="0"/>
              <a:t>3) 0;  не является решением неравенства </a:t>
            </a:r>
          </a:p>
          <a:p>
            <a:pPr>
              <a:buNone/>
            </a:pPr>
            <a:r>
              <a:rPr lang="en-US" sz="2800" dirty="0" smtClean="0"/>
              <a:t>5</a:t>
            </a:r>
            <a:r>
              <a:rPr lang="ru-RU" sz="2800" dirty="0" smtClean="0"/>
              <a:t>;</a:t>
            </a:r>
            <a:r>
              <a:rPr lang="en-US" sz="2800" dirty="0" smtClean="0"/>
              <a:t>10</a:t>
            </a:r>
            <a:r>
              <a:rPr lang="ru-RU" sz="2800" dirty="0" smtClean="0"/>
              <a:t> являются решением неравенства</a:t>
            </a:r>
          </a:p>
          <a:p>
            <a:pPr>
              <a:buNone/>
            </a:pPr>
            <a:r>
              <a:rPr lang="ru-RU" sz="2800" dirty="0" smtClean="0"/>
              <a:t>4) 0; 5 10;  являются решением неравенства</a:t>
            </a:r>
            <a:endParaRPr lang="en-US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Решить неравенство и записать в виде промежутка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8229600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916"/>
                <a:gridCol w="54006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Решение</a:t>
                      </a:r>
                      <a:r>
                        <a:rPr lang="ru-RU" baseline="0" dirty="0" smtClean="0"/>
                        <a:t> неравенства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№1,№3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0,6</a:t>
                      </a:r>
                      <a:r>
                        <a:rPr lang="en-US" sz="1600" dirty="0" smtClean="0"/>
                        <a:t>x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600" dirty="0" smtClean="0"/>
                        <a:t> </a:t>
                      </a:r>
                      <a:r>
                        <a:rPr lang="en-US" sz="1600" dirty="0" smtClean="0"/>
                        <a:t>3</a:t>
                      </a:r>
                      <a:endParaRPr lang="ru-RU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x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600" dirty="0" smtClean="0"/>
                        <a:t> </a:t>
                      </a:r>
                      <a:r>
                        <a:rPr lang="en-US" sz="1600" dirty="0" smtClean="0"/>
                        <a:t>3</a:t>
                      </a:r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׃</a:t>
                      </a:r>
                      <a:r>
                        <a:rPr lang="en-US" sz="1600" dirty="0" smtClean="0"/>
                        <a:t>0.6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x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600" dirty="0" smtClean="0"/>
                        <a:t> </a:t>
                      </a:r>
                      <a:r>
                        <a:rPr lang="en-US" sz="1600" dirty="0" smtClean="0"/>
                        <a:t>5</a:t>
                      </a:r>
                      <a:r>
                        <a:rPr lang="ru-RU" sz="1600" dirty="0" smtClean="0"/>
                        <a:t>                                      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+ ∞)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№2,№4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-5x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600" dirty="0" smtClean="0"/>
                        <a:t>25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x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600" dirty="0" smtClean="0"/>
                        <a:t> </a:t>
                      </a:r>
                      <a:r>
                        <a:rPr lang="en-US" sz="1600" dirty="0" smtClean="0"/>
                        <a:t>25 </a:t>
                      </a:r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׃</a:t>
                      </a:r>
                      <a:r>
                        <a:rPr lang="en-US" sz="1600" dirty="0" smtClean="0"/>
                        <a:t>(-5)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x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600" dirty="0" smtClean="0"/>
                        <a:t> </a:t>
                      </a:r>
                      <a:r>
                        <a:rPr lang="en-US" sz="1600" dirty="0" smtClean="0"/>
                        <a:t>-5</a:t>
                      </a:r>
                      <a:r>
                        <a:rPr lang="ru-RU" sz="1600" dirty="0" smtClean="0"/>
                        <a:t>                                      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+ ∞)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6x-2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600" dirty="0" smtClean="0"/>
                        <a:t>3x+7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6x-3x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600" dirty="0" smtClean="0"/>
                        <a:t>7+2</a:t>
                      </a:r>
                      <a:endParaRPr lang="ru-RU" sz="1600" dirty="0" smtClean="0"/>
                    </a:p>
                    <a:p>
                      <a:r>
                        <a:rPr lang="en-US" sz="1600" dirty="0" smtClean="0"/>
                        <a:t>3x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600" dirty="0" smtClean="0"/>
                        <a:t>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x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600" dirty="0" smtClean="0"/>
                        <a:t>9</a:t>
                      </a:r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׃</a:t>
                      </a:r>
                      <a:r>
                        <a:rPr lang="en-US" sz="1600" dirty="0" smtClean="0"/>
                        <a:t>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x&gt;</a:t>
                      </a:r>
                      <a:r>
                        <a:rPr lang="en-US" sz="1600" dirty="0" smtClean="0"/>
                        <a:t>3</a:t>
                      </a:r>
                      <a:r>
                        <a:rPr lang="ru-RU" sz="1600" dirty="0" smtClean="0"/>
                        <a:t>                                           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(3; + ∞)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3x-30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600" dirty="0" smtClean="0"/>
                        <a:t>3(2x-15)</a:t>
                      </a:r>
                    </a:p>
                    <a:p>
                      <a:r>
                        <a:rPr lang="en-US" sz="1600" dirty="0" smtClean="0"/>
                        <a:t>3x-6x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600" dirty="0" smtClean="0"/>
                        <a:t>-45+30</a:t>
                      </a:r>
                    </a:p>
                    <a:p>
                      <a:r>
                        <a:rPr lang="en-US" sz="1600" dirty="0" smtClean="0"/>
                        <a:t>-3x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600" dirty="0" smtClean="0"/>
                        <a:t>-15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x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600" dirty="0" smtClean="0"/>
                        <a:t>-15</a:t>
                      </a:r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׃</a:t>
                      </a:r>
                      <a:r>
                        <a:rPr lang="en-US" sz="1600" dirty="0" smtClean="0"/>
                        <a:t>(-3)</a:t>
                      </a:r>
                      <a:r>
                        <a:rPr lang="ru-RU" sz="1600" dirty="0" smtClean="0"/>
                        <a:t>                                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+ ∞) </a:t>
                      </a:r>
                    </a:p>
                    <a:p>
                      <a:r>
                        <a:rPr lang="en-US" sz="1600" dirty="0" smtClean="0"/>
                        <a:t>x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&gt;5</a:t>
                      </a:r>
                    </a:p>
                    <a:p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Ответы на поставленные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Решением неравенства с одной переменной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называется значение переменной, которое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обращает его в верное числовое неравенство.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Решить неравенство - значит найти все его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решения или доказать, что решений нет.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7775575" cy="855662"/>
          </a:xfrm>
        </p:spPr>
        <p:txBody>
          <a:bodyPr/>
          <a:lstStyle/>
          <a:p>
            <a:r>
              <a:rPr lang="ru-RU" dirty="0" smtClean="0">
                <a:solidFill>
                  <a:srgbClr val="0000CC"/>
                </a:solidFill>
                <a:cs typeface="Times New Roman" pitchFamily="18" charset="0"/>
              </a:rPr>
              <a:t>Равносильные неравенства</a:t>
            </a:r>
            <a:endParaRPr lang="ru-RU" sz="4400" b="1" dirty="0" smtClean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28" name="Содержимое 2"/>
          <p:cNvSpPr>
            <a:spLocks noGrp="1"/>
          </p:cNvSpPr>
          <p:nvPr>
            <p:ph idx="1"/>
          </p:nvPr>
        </p:nvSpPr>
        <p:spPr>
          <a:xfrm>
            <a:off x="566738" y="1752600"/>
            <a:ext cx="8253412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Неравенства, имеющие одни и те же решения, называют </a:t>
            </a:r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равносильными.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Неравенства, не имеющие решений, тоже считают равносильными</a:t>
            </a:r>
          </a:p>
          <a:p>
            <a:pPr>
              <a:lnSpc>
                <a:spcPts val="7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2х – 6 &gt; 0  </a:t>
            </a:r>
            <a:r>
              <a:rPr lang="ru-RU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4х – 12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&gt; 0                      равносильны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&gt; 3</a:t>
            </a:r>
          </a:p>
          <a:p>
            <a:pPr>
              <a:lnSpc>
                <a:spcPts val="7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х</a:t>
            </a:r>
            <a:r>
              <a:rPr lang="ru-RU" sz="2400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+ 4 ≤ 0 и  </a:t>
            </a:r>
            <a:r>
              <a:rPr lang="ru-RU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|х|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+ 3 &lt; 0          равносильны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 решений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3х – 6 ≥ 0  и  2х &gt; 8               неравносильны   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≥ 2                 </a:t>
            </a:r>
            <a:r>
              <a:rPr lang="ru-RU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&gt; 4</a:t>
            </a: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Притча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b="1" dirty="0" smtClean="0"/>
              <a:t>Шел мудрец, а навстречу ему три человека, которые  несли под горячим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солнцем тяжелые  камни для строительства храма. Мудрец остановился и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задал каждому  по вопросу.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У первого спросил: -Что ты делал весь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день? Первый устало ответил: – «Я целый день таскал тяжелые, ненавистные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камни».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У второго спросил: -А что ты делал целый день? Тот спокойно ответил: -Я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добросовестно выполнял свою работу.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b="1" dirty="0" smtClean="0"/>
              <a:t>-А ты чем занимался? – спросил мудрец у третьего.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b="1" dirty="0" smtClean="0"/>
              <a:t>А третий улыбнулся, лицо его засветилось радостью и он ответил: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b="1" dirty="0" smtClean="0"/>
              <a:t>-А я принимал участие в строительстве прекрасного храма.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b="1" dirty="0" smtClean="0"/>
              <a:t>Очень важно, как мы воспринимаем, то, что мы делаем.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b="1" dirty="0" smtClean="0"/>
              <a:t>Я хочу, чтобы вы, получая (узнавая) каждый день новые знания, не считали для    себя</a:t>
            </a:r>
          </a:p>
          <a:p>
            <a:pPr>
              <a:buNone/>
            </a:pPr>
            <a:r>
              <a:rPr lang="ru-RU" sz="1600" b="1" dirty="0" smtClean="0"/>
              <a:t> тяжелой ношей, а воспринимали и относились к ним с радостью, желанием и </a:t>
            </a:r>
          </a:p>
          <a:p>
            <a:pPr>
              <a:buNone/>
            </a:pPr>
            <a:r>
              <a:rPr lang="ru-RU" sz="1600" b="1" dirty="0" smtClean="0"/>
              <a:t>наполняли свой храм знаниями, умениями и навыками</a:t>
            </a:r>
            <a:r>
              <a:rPr lang="ru-RU" sz="1800" b="1" dirty="0" smtClean="0"/>
              <a:t>.</a:t>
            </a:r>
            <a:r>
              <a:rPr lang="ru-RU" sz="1800" dirty="0" smtClean="0"/>
              <a:t>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При решении неравенств используются следующие свойства: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Если из одной части неравенства </a:t>
            </a:r>
            <a:r>
              <a:rPr lang="ru-RU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перенести</a:t>
            </a: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 другую слагаемое </a:t>
            </a:r>
            <a:r>
              <a:rPr lang="ru-RU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 противоположным</a:t>
            </a:r>
            <a:r>
              <a:rPr lang="ru-RU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знаком</a:t>
            </a: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то получится равносильное ему неравенство.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Если обе части неравенства </a:t>
            </a:r>
            <a:r>
              <a:rPr lang="ru-RU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умножить </a:t>
            </a: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разделить</a:t>
            </a: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одно и то же </a:t>
            </a:r>
            <a:r>
              <a:rPr lang="ru-RU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положительное число</a:t>
            </a: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то получится равносильное ему неравенство;</a:t>
            </a:r>
            <a:endParaRPr lang="ru-RU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если обе части неравенства </a:t>
            </a:r>
            <a:r>
              <a:rPr lang="ru-RU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умножить</a:t>
            </a: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разделить</a:t>
            </a: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одно и то же </a:t>
            </a:r>
            <a:r>
              <a:rPr lang="ru-RU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отрицательное число</a:t>
            </a: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изменив</a:t>
            </a: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при этом </a:t>
            </a:r>
            <a:r>
              <a:rPr lang="ru-RU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знак неравенства </a:t>
            </a: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противоположный, то получится</a:t>
            </a:r>
            <a:r>
              <a:rPr lang="ru-RU" sz="2400" b="1" i="1" dirty="0" smtClean="0">
                <a:solidFill>
                  <a:srgbClr val="0000CC"/>
                </a:solidFill>
              </a:rPr>
              <a:t> </a:t>
            </a: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равносильное ему неравенство. </a:t>
            </a:r>
            <a:endParaRPr lang="ru-RU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Ответы на поставленные вопросы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Линейное уравнение с одним неизвестным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Линейное неравенство с одним неизвестным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ax=b</a:t>
                      </a:r>
                      <a:r>
                        <a:rPr lang="ru-RU" dirty="0" smtClean="0"/>
                        <a:t> , где </a:t>
                      </a:r>
                      <a:r>
                        <a:rPr lang="en-US" dirty="0" smtClean="0"/>
                        <a:t>x</a:t>
                      </a:r>
                      <a:r>
                        <a:rPr lang="ru-RU" dirty="0" smtClean="0"/>
                        <a:t> – переменная, </a:t>
                      </a:r>
                      <a:r>
                        <a:rPr lang="en-US" dirty="0" smtClean="0"/>
                        <a:t>a</a:t>
                      </a:r>
                      <a:r>
                        <a:rPr lang="ru-RU" dirty="0" smtClean="0"/>
                        <a:t> и </a:t>
                      </a:r>
                      <a:r>
                        <a:rPr lang="en-US" dirty="0" smtClean="0"/>
                        <a:t>b</a:t>
                      </a:r>
                      <a:r>
                        <a:rPr lang="ru-RU" dirty="0" smtClean="0"/>
                        <a:t> – числа.</a:t>
                      </a:r>
                    </a:p>
                    <a:p>
                      <a:r>
                        <a:rPr lang="ru-RU" dirty="0" smtClean="0"/>
                        <a:t>Уравнение  может иметь:  </a:t>
                      </a:r>
                    </a:p>
                    <a:p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корень</a:t>
                      </a:r>
                    </a:p>
                    <a:p>
                      <a:r>
                        <a:rPr lang="ru-RU" baseline="0" dirty="0" smtClean="0"/>
                        <a:t>множество корней</a:t>
                      </a:r>
                    </a:p>
                    <a:p>
                      <a:r>
                        <a:rPr lang="ru-RU" baseline="0" dirty="0" smtClean="0"/>
                        <a:t>не иметь корней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ax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b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dirty="0" smtClean="0"/>
                        <a:t>ax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</a:t>
                      </a:r>
                      <a:r>
                        <a:rPr lang="ru-RU" dirty="0" smtClean="0"/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где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dirty="0" smtClean="0"/>
                        <a:t>a</a:t>
                      </a:r>
                      <a:r>
                        <a:rPr lang="ru-RU" dirty="0" smtClean="0"/>
                        <a:t> и </a:t>
                      </a:r>
                      <a:r>
                        <a:rPr lang="en-US" dirty="0" smtClean="0"/>
                        <a:t>b</a:t>
                      </a:r>
                      <a:r>
                        <a:rPr lang="ru-RU" dirty="0" smtClean="0"/>
                        <a:t> – числа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Решением неравенства может быть: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Числовой</a:t>
                      </a:r>
                      <a:r>
                        <a:rPr lang="ru-RU" baseline="0" dirty="0" smtClean="0"/>
                        <a:t> промежуток,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Не имеют решение (0</a:t>
                      </a:r>
                      <a:r>
                        <a:rPr lang="en-US" dirty="0" smtClean="0"/>
                        <a:t>x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dirty="0" smtClean="0"/>
                        <a:t>)</a:t>
                      </a:r>
                      <a:endParaRPr lang="ru-RU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Любое число</a:t>
                      </a:r>
                      <a:r>
                        <a:rPr lang="ru-RU" dirty="0" smtClean="0"/>
                        <a:t> </a:t>
                      </a:r>
                      <a:r>
                        <a:rPr lang="ru-RU" baseline="0" dirty="0" smtClean="0"/>
                        <a:t>(0</a:t>
                      </a:r>
                      <a:r>
                        <a:rPr lang="en-US" dirty="0" smtClean="0"/>
                        <a:t>x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≥ -4</a:t>
                      </a:r>
                      <a:r>
                        <a:rPr lang="ru-RU" dirty="0" smtClean="0"/>
                        <a:t>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0" y="82550"/>
            <a:ext cx="9126538" cy="66595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ru-RU" sz="2800" dirty="0" smtClean="0">
              <a:latin typeface="Times New Roman" pitchFamily="18" charset="0"/>
            </a:endParaRPr>
          </a:p>
        </p:txBody>
      </p:sp>
      <p:graphicFrame>
        <p:nvGraphicFramePr>
          <p:cNvPr id="14390" name="Group 54"/>
          <p:cNvGraphicFramePr>
            <a:graphicFrameLocks noGrp="1"/>
          </p:cNvGraphicFramePr>
          <p:nvPr/>
        </p:nvGraphicFramePr>
        <p:xfrm>
          <a:off x="395288" y="404813"/>
          <a:ext cx="8569325" cy="6149975"/>
        </p:xfrm>
        <a:graphic>
          <a:graphicData uri="http://schemas.openxmlformats.org/drawingml/2006/table">
            <a:tbl>
              <a:tblPr/>
              <a:tblGrid>
                <a:gridCol w="4105275"/>
                <a:gridCol w="4464050"/>
              </a:tblGrid>
              <a:tr h="8960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Алгоритм решения линейных неравенств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Пример: Решить неравенство: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         5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(х – 3)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2х - 3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3877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Раскрыть скобки: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Перенести все слагаемые с х влево, а числа вправо, меняя при этом знак на противоположный: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Привести подобные слагаемые: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Разделить обе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части неравенства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число, стоящее перед х (если это число положительное, то знак неравенства не меняется; если это число отрицательное, то знак неравенства меняется на противоположный):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Изобразить  числовой промежуток  на координатной прямой 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Указать множество решений                                                                                                                                                                                     данного неравенства, записав                         ответ:     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5х – 15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&gt;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2х –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5х – 2х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&gt;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- 3 + 15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3х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&gt; 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12 :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х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      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30" name="Line 45"/>
          <p:cNvSpPr>
            <a:spLocks noChangeShapeType="1"/>
          </p:cNvSpPr>
          <p:nvPr/>
        </p:nvSpPr>
        <p:spPr bwMode="auto">
          <a:xfrm>
            <a:off x="5003800" y="5084763"/>
            <a:ext cx="2736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1" name="Oval 46"/>
          <p:cNvSpPr>
            <a:spLocks noChangeArrowheads="1"/>
          </p:cNvSpPr>
          <p:nvPr/>
        </p:nvSpPr>
        <p:spPr bwMode="auto">
          <a:xfrm>
            <a:off x="6227763" y="5013325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232" name="Line 47"/>
          <p:cNvSpPr>
            <a:spLocks noChangeShapeType="1"/>
          </p:cNvSpPr>
          <p:nvPr/>
        </p:nvSpPr>
        <p:spPr bwMode="auto">
          <a:xfrm flipH="1">
            <a:off x="6659563" y="4868863"/>
            <a:ext cx="21748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3" name="Line 48"/>
          <p:cNvSpPr>
            <a:spLocks noChangeShapeType="1"/>
          </p:cNvSpPr>
          <p:nvPr/>
        </p:nvSpPr>
        <p:spPr bwMode="auto">
          <a:xfrm flipH="1">
            <a:off x="7019925" y="4868863"/>
            <a:ext cx="2159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4" name="Line 49"/>
          <p:cNvSpPr>
            <a:spLocks noChangeShapeType="1"/>
          </p:cNvSpPr>
          <p:nvPr/>
        </p:nvSpPr>
        <p:spPr bwMode="auto">
          <a:xfrm flipH="1">
            <a:off x="7380288" y="4868863"/>
            <a:ext cx="2159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5" name="Text Box 50"/>
          <p:cNvSpPr txBox="1">
            <a:spLocks noChangeArrowheads="1"/>
          </p:cNvSpPr>
          <p:nvPr/>
        </p:nvSpPr>
        <p:spPr bwMode="auto">
          <a:xfrm>
            <a:off x="5219700" y="5300663"/>
            <a:ext cx="288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          </a:t>
            </a:r>
            <a:r>
              <a:rPr lang="ru-RU" altLang="ru-RU" b="1" dirty="0" smtClean="0">
                <a:latin typeface="Times New Roman" pitchFamily="18" charset="0"/>
              </a:rPr>
              <a:t>        </a:t>
            </a:r>
            <a:r>
              <a:rPr lang="ru-RU" altLang="ru-RU" b="1">
                <a:latin typeface="Times New Roman" pitchFamily="18" charset="0"/>
              </a:rPr>
              <a:t>4               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9236" name="Text Box 51"/>
          <p:cNvSpPr txBox="1">
            <a:spLocks noChangeArrowheads="1"/>
          </p:cNvSpPr>
          <p:nvPr/>
        </p:nvSpPr>
        <p:spPr bwMode="auto">
          <a:xfrm>
            <a:off x="4787900" y="5949950"/>
            <a:ext cx="338455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/>
          </a:p>
        </p:txBody>
      </p:sp>
      <p:sp>
        <p:nvSpPr>
          <p:cNvPr id="9237" name="Text Box 52"/>
          <p:cNvSpPr txBox="1">
            <a:spLocks noChangeArrowheads="1"/>
          </p:cNvSpPr>
          <p:nvPr/>
        </p:nvSpPr>
        <p:spPr bwMode="auto">
          <a:xfrm>
            <a:off x="4716463" y="5889625"/>
            <a:ext cx="323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Ответ: (4; + 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∞)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Рисунок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975" y="4149725"/>
            <a:ext cx="2166938" cy="2708275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643208" y="981076"/>
            <a:ext cx="4314825" cy="731327"/>
            <a:chOff x="1715" y="1752"/>
            <a:chExt cx="2986" cy="600"/>
          </a:xfrm>
        </p:grpSpPr>
        <p:sp>
          <p:nvSpPr>
            <p:cNvPr id="54278" name="Rectangle 6"/>
            <p:cNvSpPr>
              <a:spLocks noChangeArrowheads="1"/>
            </p:cNvSpPr>
            <p:nvPr/>
          </p:nvSpPr>
          <p:spPr bwMode="auto"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54279" name="Object 7"/>
            <p:cNvGraphicFramePr>
              <a:graphicFrameLocks noChangeAspect="1"/>
            </p:cNvGraphicFramePr>
            <p:nvPr/>
          </p:nvGraphicFramePr>
          <p:xfrm>
            <a:off x="1715" y="1768"/>
            <a:ext cx="2986" cy="584"/>
          </p:xfrm>
          <a:graphic>
            <a:graphicData uri="http://schemas.openxmlformats.org/presentationml/2006/ole">
              <p:oleObj spid="_x0000_s78854" name="Формула" r:id="rId5" imgW="927000" imgH="177480" progId="Equation.3">
                <p:embed/>
              </p:oleObj>
            </a:graphicData>
          </a:graphic>
        </p:graphicFrame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339975" y="2060575"/>
            <a:ext cx="4670425" cy="719138"/>
            <a:chOff x="1582" y="1752"/>
            <a:chExt cx="3232" cy="590"/>
          </a:xfrm>
        </p:grpSpPr>
        <p:sp>
          <p:nvSpPr>
            <p:cNvPr id="54282" name="Rectangle 10"/>
            <p:cNvSpPr>
              <a:spLocks noChangeArrowheads="1"/>
            </p:cNvSpPr>
            <p:nvPr/>
          </p:nvSpPr>
          <p:spPr bwMode="auto"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54283" name="Object 11"/>
            <p:cNvGraphicFramePr>
              <a:graphicFrameLocks noChangeAspect="1"/>
            </p:cNvGraphicFramePr>
            <p:nvPr/>
          </p:nvGraphicFramePr>
          <p:xfrm>
            <a:off x="1582" y="1752"/>
            <a:ext cx="3232" cy="583"/>
          </p:xfrm>
          <a:graphic>
            <a:graphicData uri="http://schemas.openxmlformats.org/presentationml/2006/ole">
              <p:oleObj spid="_x0000_s78853" name="Формула" r:id="rId6" imgW="1002960" imgH="177480" progId="Equation.3">
                <p:embed/>
              </p:oleObj>
            </a:graphicData>
          </a:graphic>
        </p:graphicFrame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348038" y="3141663"/>
            <a:ext cx="3146425" cy="719137"/>
            <a:chOff x="2154" y="1752"/>
            <a:chExt cx="2178" cy="590"/>
          </a:xfrm>
        </p:grpSpPr>
        <p:sp>
          <p:nvSpPr>
            <p:cNvPr id="54286" name="Rectangle 14"/>
            <p:cNvSpPr>
              <a:spLocks noChangeArrowheads="1"/>
            </p:cNvSpPr>
            <p:nvPr/>
          </p:nvSpPr>
          <p:spPr bwMode="auto"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54287" name="Object 15"/>
            <p:cNvGraphicFramePr>
              <a:graphicFrameLocks noChangeAspect="1"/>
            </p:cNvGraphicFramePr>
            <p:nvPr/>
          </p:nvGraphicFramePr>
          <p:xfrm>
            <a:off x="2380" y="1752"/>
            <a:ext cx="1636" cy="583"/>
          </p:xfrm>
          <a:graphic>
            <a:graphicData uri="http://schemas.openxmlformats.org/presentationml/2006/ole">
              <p:oleObj spid="_x0000_s78852" name="Формула" r:id="rId7" imgW="507960" imgH="177480" progId="Equation.3">
                <p:embed/>
              </p:oleObj>
            </a:graphicData>
          </a:graphic>
        </p:graphicFrame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492500" y="4149725"/>
            <a:ext cx="3146425" cy="719138"/>
            <a:chOff x="2154" y="1752"/>
            <a:chExt cx="2178" cy="590"/>
          </a:xfrm>
        </p:grpSpPr>
        <p:sp>
          <p:nvSpPr>
            <p:cNvPr id="54290" name="Rectangle 18"/>
            <p:cNvSpPr>
              <a:spLocks noChangeArrowheads="1"/>
            </p:cNvSpPr>
            <p:nvPr/>
          </p:nvSpPr>
          <p:spPr bwMode="auto">
            <a:xfrm>
              <a:off x="2154" y="1752"/>
              <a:ext cx="217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54291" name="Object 19"/>
            <p:cNvGraphicFramePr>
              <a:graphicFrameLocks noChangeAspect="1"/>
            </p:cNvGraphicFramePr>
            <p:nvPr/>
          </p:nvGraphicFramePr>
          <p:xfrm>
            <a:off x="2502" y="1752"/>
            <a:ext cx="1390" cy="583"/>
          </p:xfrm>
          <a:graphic>
            <a:graphicData uri="http://schemas.openxmlformats.org/presentationml/2006/ole">
              <p:oleObj spid="_x0000_s78851" name="Формула" r:id="rId8" imgW="431640" imgH="177480" progId="Equation.3">
                <p:embed/>
              </p:oleObj>
            </a:graphicData>
          </a:graphic>
        </p:graphicFrame>
      </p:grpSp>
      <p:sp>
        <p:nvSpPr>
          <p:cNvPr id="54292" name="Line 20"/>
          <p:cNvSpPr>
            <a:spLocks noChangeShapeType="1"/>
          </p:cNvSpPr>
          <p:nvPr/>
        </p:nvSpPr>
        <p:spPr bwMode="auto">
          <a:xfrm>
            <a:off x="3203575" y="5157788"/>
            <a:ext cx="3959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293" name="Oval 21"/>
          <p:cNvSpPr>
            <a:spLocks noChangeArrowheads="1"/>
          </p:cNvSpPr>
          <p:nvPr/>
        </p:nvSpPr>
        <p:spPr bwMode="auto">
          <a:xfrm>
            <a:off x="5651500" y="5086350"/>
            <a:ext cx="144463" cy="144463"/>
          </a:xfrm>
          <a:prstGeom prst="ellipse">
            <a:avLst/>
          </a:prstGeom>
          <a:solidFill>
            <a:schemeClr val="tx1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5435600" y="5157788"/>
            <a:ext cx="5222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</a:rPr>
              <a:t>-3</a:t>
            </a:r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3203575" y="5013325"/>
            <a:ext cx="2520950" cy="0"/>
          </a:xfrm>
          <a:prstGeom prst="line">
            <a:avLst/>
          </a:prstGeom>
          <a:noFill/>
          <a:ln w="152400">
            <a:pattFill prst="wdDnDiag">
              <a:fgClr>
                <a:srgbClr val="000080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6731000" y="508635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>
                <a:latin typeface="Times New Roman" pitchFamily="18" charset="0"/>
              </a:rPr>
              <a:t>х</a:t>
            </a: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4643438" y="5805488"/>
            <a:ext cx="3887787" cy="806450"/>
            <a:chOff x="1565" y="3612"/>
            <a:chExt cx="2449" cy="508"/>
          </a:xfrm>
        </p:grpSpPr>
        <p:sp>
          <p:nvSpPr>
            <p:cNvPr id="54298" name="Rectangle 26"/>
            <p:cNvSpPr>
              <a:spLocks noChangeArrowheads="1"/>
            </p:cNvSpPr>
            <p:nvPr/>
          </p:nvSpPr>
          <p:spPr bwMode="auto">
            <a:xfrm>
              <a:off x="1565" y="3612"/>
              <a:ext cx="2449" cy="49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0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3600" b="1" i="1">
                  <a:solidFill>
                    <a:srgbClr val="000099"/>
                  </a:solidFill>
                  <a:latin typeface="Times New Roman" pitchFamily="18" charset="0"/>
                </a:rPr>
                <a:t>Ответ: </a:t>
              </a:r>
            </a:p>
          </p:txBody>
        </p:sp>
        <p:graphicFrame>
          <p:nvGraphicFramePr>
            <p:cNvPr id="54299" name="Object 27"/>
            <p:cNvGraphicFramePr>
              <a:graphicFrameLocks noChangeAspect="1"/>
            </p:cNvGraphicFramePr>
            <p:nvPr/>
          </p:nvGraphicFramePr>
          <p:xfrm>
            <a:off x="2699" y="3657"/>
            <a:ext cx="1262" cy="463"/>
          </p:xfrm>
          <a:graphic>
            <a:graphicData uri="http://schemas.openxmlformats.org/presentationml/2006/ole">
              <p:oleObj spid="_x0000_s78850" name="Формула" r:id="rId9" imgW="545760" imgH="21564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2" grpId="0" animBg="1"/>
      <p:bldP spid="54293" grpId="0" animBg="1"/>
      <p:bldP spid="54294" grpId="0"/>
      <p:bldP spid="54295" grpId="0" animBg="1"/>
      <p:bldP spid="5429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285750"/>
            <a:ext cx="8229600" cy="1143000"/>
          </a:xfrm>
        </p:spPr>
        <p:txBody>
          <a:bodyPr lIns="91440" tIns="45720" rIns="91440" bIns="45720"/>
          <a:lstStyle/>
          <a:p>
            <a:pPr eaLnBrk="1" hangingPunct="1"/>
            <a:r>
              <a:rPr lang="ru-RU" smtClean="0">
                <a:solidFill>
                  <a:srgbClr val="000099"/>
                </a:solidFill>
              </a:rPr>
              <a:t>Самостоятельная работа: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685800" y="1981200"/>
            <a:ext cx="3814763" cy="4114800"/>
          </a:xfrm>
        </p:spPr>
        <p:txBody>
          <a:bodyPr lIns="91440" tIns="45720" rIns="91440" bIns="45720"/>
          <a:lstStyle/>
          <a:p>
            <a:pPr marL="0" indent="0" eaLnBrk="1" hangingPunct="1"/>
            <a:r>
              <a:rPr lang="ru-RU" sz="2800" u="sng" dirty="0" smtClean="0">
                <a:solidFill>
                  <a:srgbClr val="FF0000"/>
                </a:solidFill>
              </a:rPr>
              <a:t>1 вариант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</a:p>
          <a:p>
            <a:pPr marL="0" indent="0" eaLnBrk="1" hangingPunct="1"/>
            <a:r>
              <a:rPr lang="ru-RU" sz="2800" dirty="0" smtClean="0">
                <a:solidFill>
                  <a:srgbClr val="FF0000"/>
                </a:solidFill>
              </a:rPr>
              <a:t>а) 2х≥18</a:t>
            </a:r>
          </a:p>
          <a:p>
            <a:pPr marL="0" indent="0" eaLnBrk="1" hangingPunct="1"/>
            <a:r>
              <a:rPr lang="ru-RU" sz="2800" dirty="0" smtClean="0">
                <a:solidFill>
                  <a:srgbClr val="FF0000"/>
                </a:solidFill>
              </a:rPr>
              <a:t>б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r>
              <a:rPr lang="ru-RU" sz="2800" dirty="0" smtClean="0">
                <a:solidFill>
                  <a:srgbClr val="FF0000"/>
                </a:solidFill>
              </a:rPr>
              <a:t> -4х&gt;16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 eaLnBrk="1" hangingPunct="1"/>
            <a:r>
              <a:rPr lang="ru-RU" sz="2800" dirty="0" smtClean="0">
                <a:solidFill>
                  <a:srgbClr val="FF0000"/>
                </a:solidFill>
              </a:rPr>
              <a:t>в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17</a:t>
            </a:r>
            <a:r>
              <a:rPr lang="ru-RU" sz="2800" dirty="0" err="1" smtClean="0">
                <a:solidFill>
                  <a:srgbClr val="FF0000"/>
                </a:solidFill>
              </a:rPr>
              <a:t>х</a:t>
            </a:r>
            <a:r>
              <a:rPr lang="en-US" sz="2800" dirty="0" smtClean="0">
                <a:solidFill>
                  <a:srgbClr val="FF0000"/>
                </a:solidFill>
              </a:rPr>
              <a:t>-2≤</a:t>
            </a:r>
            <a:r>
              <a:rPr lang="ru-RU" sz="2800" dirty="0" smtClean="0">
                <a:solidFill>
                  <a:srgbClr val="FF0000"/>
                </a:solidFill>
              </a:rPr>
              <a:t>12х-1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 eaLnBrk="1" hangingPunct="1"/>
            <a:r>
              <a:rPr lang="ru-RU" sz="2800" dirty="0" smtClean="0">
                <a:solidFill>
                  <a:srgbClr val="FF0000"/>
                </a:solidFill>
              </a:rPr>
              <a:t>г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r>
              <a:rPr lang="ru-RU" sz="2800" dirty="0" smtClean="0">
                <a:solidFill>
                  <a:srgbClr val="FF0000"/>
                </a:solidFill>
              </a:rPr>
              <a:t> 3</a:t>
            </a:r>
            <a:r>
              <a:rPr lang="en-US" sz="2800" dirty="0" smtClean="0">
                <a:solidFill>
                  <a:srgbClr val="FF0000"/>
                </a:solidFill>
              </a:rPr>
              <a:t>(3</a:t>
            </a:r>
            <a:r>
              <a:rPr lang="ru-RU" sz="2800" dirty="0" smtClean="0">
                <a:solidFill>
                  <a:srgbClr val="FF0000"/>
                </a:solidFill>
              </a:rPr>
              <a:t>х-1</a:t>
            </a:r>
            <a:r>
              <a:rPr lang="en-US" sz="2800" dirty="0" smtClean="0">
                <a:solidFill>
                  <a:srgbClr val="FF0000"/>
                </a:solidFill>
              </a:rPr>
              <a:t>)&gt;</a:t>
            </a:r>
            <a:r>
              <a:rPr lang="ru-RU" sz="2800" dirty="0" smtClean="0">
                <a:solidFill>
                  <a:srgbClr val="FF0000"/>
                </a:solidFill>
              </a:rPr>
              <a:t>2(5х-7)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643438" y="1981200"/>
            <a:ext cx="3814762" cy="4114800"/>
          </a:xfrm>
        </p:spPr>
        <p:txBody>
          <a:bodyPr lIns="91440" tIns="45720" rIns="91440" bIns="45720"/>
          <a:lstStyle/>
          <a:p>
            <a:pPr marL="0" indent="0" eaLnBrk="1" hangingPunct="1"/>
            <a:r>
              <a:rPr lang="ru-RU" sz="2800" u="sng" dirty="0" smtClean="0">
                <a:solidFill>
                  <a:srgbClr val="FF0000"/>
                </a:solidFill>
              </a:rPr>
              <a:t>2 вариант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 eaLnBrk="1" hangingPunct="1"/>
            <a:r>
              <a:rPr lang="ru-RU" sz="2800" dirty="0" smtClean="0">
                <a:solidFill>
                  <a:srgbClr val="FF0000"/>
                </a:solidFill>
              </a:rPr>
              <a:t>а) 3х≤21</a:t>
            </a:r>
          </a:p>
          <a:p>
            <a:pPr marL="0" indent="0" eaLnBrk="1" hangingPunct="1"/>
            <a:r>
              <a:rPr lang="ru-RU" sz="2800" dirty="0" smtClean="0">
                <a:solidFill>
                  <a:srgbClr val="FF0000"/>
                </a:solidFill>
              </a:rPr>
              <a:t>б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r>
              <a:rPr lang="ru-RU" sz="2800" dirty="0" smtClean="0">
                <a:solidFill>
                  <a:srgbClr val="FF0000"/>
                </a:solidFill>
              </a:rPr>
              <a:t> -5х&lt;35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 eaLnBrk="1" hangingPunct="1"/>
            <a:r>
              <a:rPr lang="ru-RU" sz="2800" dirty="0" smtClean="0">
                <a:solidFill>
                  <a:srgbClr val="FF0000"/>
                </a:solidFill>
              </a:rPr>
              <a:t>в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r>
              <a:rPr lang="ru-RU" sz="2800" dirty="0" smtClean="0">
                <a:solidFill>
                  <a:srgbClr val="FF0000"/>
                </a:solidFill>
              </a:rPr>
              <a:t> 3-9х≤1-х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 eaLnBrk="1" hangingPunct="1"/>
            <a:r>
              <a:rPr lang="ru-RU" sz="2800" dirty="0" smtClean="0">
                <a:solidFill>
                  <a:srgbClr val="FF0000"/>
                </a:solidFill>
              </a:rPr>
              <a:t>г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r>
              <a:rPr lang="ru-RU" sz="2800" dirty="0" smtClean="0">
                <a:solidFill>
                  <a:srgbClr val="FF0000"/>
                </a:solidFill>
              </a:rPr>
              <a:t> 5(х+4)&lt;2(4х-5)</a:t>
            </a:r>
          </a:p>
          <a:p>
            <a:pPr marL="0" indent="0" eaLnBrk="1" hangingPunct="1"/>
            <a:endParaRPr lang="ru-RU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ru-RU" smtClean="0"/>
              <a:t>Ответы к самостоятельной: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sz="half" idx="4294967295"/>
          </p:nvPr>
        </p:nvSpPr>
        <p:spPr>
          <a:xfrm>
            <a:off x="685800" y="1981200"/>
            <a:ext cx="3814763" cy="4114800"/>
          </a:xfrm>
        </p:spPr>
        <p:txBody>
          <a:bodyPr lIns="91440" tIns="45720" rIns="91440" bIns="45720"/>
          <a:lstStyle/>
          <a:p>
            <a:pPr marL="0" indent="0" eaLnBrk="1" hangingPunct="1"/>
            <a:r>
              <a:rPr lang="ru-RU" sz="2800" u="sng" dirty="0" smtClean="0"/>
              <a:t>1 вариант</a:t>
            </a:r>
            <a:r>
              <a:rPr lang="ru-RU" sz="2800" dirty="0" smtClean="0"/>
              <a:t>:</a:t>
            </a:r>
          </a:p>
          <a:p>
            <a:pPr marL="0" indent="0" eaLnBrk="1" hangingPunct="1"/>
            <a:r>
              <a:rPr lang="en-US" sz="2800" dirty="0" smtClean="0"/>
              <a:t>a)</a:t>
            </a:r>
            <a:r>
              <a:rPr lang="ru-RU" sz="2800" dirty="0" smtClean="0"/>
              <a:t> </a:t>
            </a:r>
            <a:r>
              <a:rPr lang="en-US" sz="2800" dirty="0" smtClean="0"/>
              <a:t>[9;∞)</a:t>
            </a:r>
          </a:p>
          <a:p>
            <a:pPr marL="0" indent="0" eaLnBrk="1" hangingPunct="1"/>
            <a:r>
              <a:rPr lang="ru-RU" sz="2800" dirty="0" smtClean="0"/>
              <a:t>б</a:t>
            </a:r>
            <a:r>
              <a:rPr lang="en-US" sz="2800" dirty="0" smtClean="0"/>
              <a:t>) (-∞;-4)</a:t>
            </a:r>
          </a:p>
          <a:p>
            <a:pPr marL="0" indent="0" eaLnBrk="1" hangingPunct="1"/>
            <a:r>
              <a:rPr lang="ru-RU" sz="2800" dirty="0" smtClean="0"/>
              <a:t>в</a:t>
            </a:r>
            <a:r>
              <a:rPr lang="en-US" sz="2800" dirty="0" smtClean="0"/>
              <a:t>) (-∞;0,</a:t>
            </a:r>
            <a:r>
              <a:rPr lang="ru-RU" sz="2800" dirty="0" smtClean="0"/>
              <a:t>2</a:t>
            </a:r>
            <a:r>
              <a:rPr lang="en-US" sz="2800" dirty="0" smtClean="0"/>
              <a:t>]</a:t>
            </a:r>
          </a:p>
          <a:p>
            <a:pPr marL="0" indent="0" eaLnBrk="1" hangingPunct="1"/>
            <a:r>
              <a:rPr lang="ru-RU" sz="2800" dirty="0" smtClean="0"/>
              <a:t>г</a:t>
            </a:r>
            <a:r>
              <a:rPr lang="en-US" sz="2800" dirty="0" smtClean="0"/>
              <a:t>) (-∞;</a:t>
            </a:r>
            <a:r>
              <a:rPr lang="ru-RU" sz="2800" dirty="0" smtClean="0"/>
              <a:t>11</a:t>
            </a:r>
            <a:r>
              <a:rPr lang="en-US" sz="2800" dirty="0" smtClean="0"/>
              <a:t>)</a:t>
            </a:r>
            <a:endParaRPr lang="ru-RU" sz="2800" dirty="0" smtClean="0"/>
          </a:p>
        </p:txBody>
      </p:sp>
      <p:sp>
        <p:nvSpPr>
          <p:cNvPr id="29700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3438" y="1981200"/>
            <a:ext cx="3814762" cy="4114800"/>
          </a:xfrm>
        </p:spPr>
        <p:txBody>
          <a:bodyPr lIns="91440" tIns="45720" rIns="91440" bIns="45720"/>
          <a:lstStyle/>
          <a:p>
            <a:pPr marL="0" indent="0" eaLnBrk="1" hangingPunct="1"/>
            <a:r>
              <a:rPr lang="ru-RU" sz="2800" u="sng" dirty="0" smtClean="0"/>
              <a:t>2 вариант:</a:t>
            </a:r>
          </a:p>
          <a:p>
            <a:pPr marL="0" indent="0" eaLnBrk="1" hangingPunct="1"/>
            <a:r>
              <a:rPr lang="en-US" sz="2800" dirty="0" smtClean="0"/>
              <a:t>a) (-∞;7]</a:t>
            </a:r>
          </a:p>
          <a:p>
            <a:pPr marL="0" indent="0" eaLnBrk="1" hangingPunct="1"/>
            <a:r>
              <a:rPr lang="ru-RU" sz="2800" dirty="0" smtClean="0"/>
              <a:t>б</a:t>
            </a:r>
            <a:r>
              <a:rPr lang="en-US" sz="2800" dirty="0" smtClean="0"/>
              <a:t>) (</a:t>
            </a:r>
            <a:r>
              <a:rPr lang="ru-RU" sz="2800" smtClean="0"/>
              <a:t>-</a:t>
            </a:r>
            <a:r>
              <a:rPr lang="en-US" sz="2800" smtClean="0"/>
              <a:t>7</a:t>
            </a:r>
            <a:r>
              <a:rPr lang="en-US" sz="2800" dirty="0" smtClean="0"/>
              <a:t>;∞)</a:t>
            </a:r>
          </a:p>
          <a:p>
            <a:pPr marL="0" indent="0" eaLnBrk="1" hangingPunct="1"/>
            <a:r>
              <a:rPr lang="ru-RU" sz="2800" dirty="0" smtClean="0"/>
              <a:t>в</a:t>
            </a:r>
            <a:r>
              <a:rPr lang="en-US" sz="2800" dirty="0" smtClean="0"/>
              <a:t>)[0,25;∞)</a:t>
            </a:r>
          </a:p>
          <a:p>
            <a:pPr marL="0" indent="0" eaLnBrk="1" hangingPunct="1"/>
            <a:r>
              <a:rPr lang="ru-RU" sz="2800" dirty="0" smtClean="0"/>
              <a:t>г</a:t>
            </a:r>
            <a:r>
              <a:rPr lang="en-US" sz="2800" dirty="0" smtClean="0"/>
              <a:t>) (10;∞)</a:t>
            </a:r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Monotype Corsiva" pitchFamily="66" charset="0"/>
              </a:rPr>
              <a:t>Чему вы научились на этом уроке?</a:t>
            </a:r>
          </a:p>
          <a:p>
            <a:r>
              <a:rPr lang="ru-RU" sz="2800" dirty="0" smtClean="0">
                <a:latin typeface="Monotype Corsiva" pitchFamily="66" charset="0"/>
              </a:rPr>
              <a:t>Какие возникали трудности?</a:t>
            </a:r>
          </a:p>
          <a:p>
            <a:endParaRPr lang="ru-RU" sz="2800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572008"/>
            <a:ext cx="5470543" cy="178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7-конечная звезда 4"/>
          <p:cNvSpPr/>
          <p:nvPr/>
        </p:nvSpPr>
        <p:spPr>
          <a:xfrm>
            <a:off x="2071670" y="2928934"/>
            <a:ext cx="1714512" cy="150019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7-конечная звезда 5"/>
          <p:cNvSpPr/>
          <p:nvPr/>
        </p:nvSpPr>
        <p:spPr>
          <a:xfrm>
            <a:off x="3929058" y="2928934"/>
            <a:ext cx="1714512" cy="150019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5857884" y="2928934"/>
            <a:ext cx="1714512" cy="150019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611188" y="1989138"/>
            <a:ext cx="8001000" cy="39084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0000CC"/>
                </a:solidFill>
                <a:latin typeface="Comic Sans MS" pitchFamily="66" charset="0"/>
              </a:rPr>
              <a:t> Как приятно, </a:t>
            </a:r>
          </a:p>
          <a:p>
            <a:pPr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0000CC"/>
                </a:solidFill>
                <a:latin typeface="Comic Sans MS" pitchFamily="66" charset="0"/>
              </a:rPr>
              <a:t>    что ты что – то</a:t>
            </a:r>
          </a:p>
          <a:p>
            <a:pPr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0000CC"/>
                </a:solidFill>
                <a:latin typeface="Comic Sans MS" pitchFamily="66" charset="0"/>
              </a:rPr>
              <a:t>                 узнал.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latin typeface="Comic Sans MS" pitchFamily="66" charset="0"/>
              </a:rPr>
              <a:t>    </a:t>
            </a: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Мольер</a:t>
            </a:r>
          </a:p>
          <a:p>
            <a:pPr>
              <a:buFont typeface="Wingdings" pitchFamily="2" charset="2"/>
              <a:buNone/>
            </a:pPr>
            <a:r>
              <a:rPr lang="ru-RU" sz="5400" b="1" dirty="0" smtClean="0">
                <a:latin typeface="Comic Sans MS" pitchFamily="66" charset="0"/>
              </a:rPr>
              <a:t> </a:t>
            </a:r>
            <a:endParaRPr lang="ru-RU" sz="5400" dirty="0" smtClean="0">
              <a:latin typeface="Comic Sans MS" pitchFamily="66" charset="0"/>
            </a:endParaRPr>
          </a:p>
        </p:txBody>
      </p:sp>
      <p:pic>
        <p:nvPicPr>
          <p:cNvPr id="4" name="Picture 2" descr="ROYAL ART: Буки — детский сказочный персонаж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6876255" y="332655"/>
            <a:ext cx="1872207" cy="2404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         </a:t>
            </a:r>
          </a:p>
          <a:p>
            <a:pPr algn="ctr">
              <a:buNone/>
            </a:pPr>
            <a:endParaRPr lang="ru-RU" sz="2800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Monotype Corsiva" pitchFamily="66" charset="0"/>
              </a:rPr>
              <a:t> п. 34 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Monotype Corsiva" pitchFamily="66" charset="0"/>
              </a:rPr>
              <a:t>        №833(</a:t>
            </a:r>
            <a:r>
              <a:rPr lang="ru-RU" sz="44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б,г</a:t>
            </a:r>
            <a:r>
              <a:rPr lang="ru-RU" sz="4400" b="1" i="1" dirty="0" smtClean="0">
                <a:solidFill>
                  <a:srgbClr val="002060"/>
                </a:solidFill>
                <a:latin typeface="Monotype Corsiva" pitchFamily="66" charset="0"/>
              </a:rPr>
              <a:t>),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Monotype Corsiva" pitchFamily="66" charset="0"/>
              </a:rPr>
              <a:t>№ 835(</a:t>
            </a:r>
            <a:r>
              <a:rPr lang="ru-RU" sz="44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б,в</a:t>
            </a:r>
            <a:r>
              <a:rPr lang="ru-RU" sz="4400" b="1" i="1" dirty="0" smtClean="0">
                <a:solidFill>
                  <a:srgbClr val="002060"/>
                </a:solidFill>
                <a:latin typeface="Monotype Corsiva" pitchFamily="66" charset="0"/>
              </a:rPr>
              <a:t>),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Monotype Corsiva" pitchFamily="66" charset="0"/>
              </a:rPr>
              <a:t>№ 836(</a:t>
            </a:r>
            <a:r>
              <a:rPr lang="ru-RU" sz="44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б,г,е,з,к,м</a:t>
            </a:r>
            <a:r>
              <a:rPr lang="ru-RU" sz="4400" b="1" i="1" dirty="0" smtClean="0">
                <a:solidFill>
                  <a:srgbClr val="002060"/>
                </a:solidFill>
                <a:latin typeface="Monotype Corsiva" pitchFamily="66" charset="0"/>
              </a:rPr>
              <a:t>)</a:t>
            </a:r>
          </a:p>
          <a:p>
            <a:pPr algn="ctr">
              <a:buNone/>
            </a:pP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000372"/>
            <a:ext cx="3214702" cy="312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14290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 smtClean="0"/>
              <a:t>Молодцы!!!</a:t>
            </a:r>
            <a:br>
              <a:rPr lang="ru-RU" sz="6600" dirty="0" smtClean="0"/>
            </a:br>
            <a:r>
              <a:rPr lang="ru-RU" sz="6600" dirty="0" smtClean="0"/>
              <a:t>Спасибо за урок!!!</a:t>
            </a:r>
            <a:endParaRPr lang="ru-RU" sz="6600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143380"/>
            <a:ext cx="2857520" cy="237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4214818"/>
            <a:ext cx="2899530" cy="21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Зная, что </a:t>
            </a:r>
            <a:r>
              <a:rPr lang="ru-RU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ru-RU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какой необходимо поставить  знак </a:t>
            </a:r>
            <a:r>
              <a:rPr lang="ru-RU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или  </a:t>
            </a:r>
            <a:r>
              <a:rPr lang="ru-RU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чтобы неравенство было верным:</a:t>
            </a:r>
          </a:p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1) -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5а □ - 5b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2) 5а □ 5b 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4 □ 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4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+ 3 □ 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+3 </a:t>
            </a:r>
            <a:endParaRPr lang="ru-RU" sz="3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subTitle" idx="1"/>
          </p:nvPr>
        </p:nvSpPr>
        <p:spPr>
          <a:xfrm>
            <a:off x="2285984" y="714356"/>
            <a:ext cx="6400800" cy="5111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Свойства числовых неравенств:</a:t>
            </a:r>
          </a:p>
          <a:p>
            <a:pPr fontAlgn="auto">
              <a:spcAft>
                <a:spcPts val="0"/>
              </a:spcAft>
              <a:defRPr/>
            </a:pPr>
            <a:endParaRPr lang="ru-RU" sz="2000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а </a:t>
            </a:r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&lt;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то а </a:t>
            </a:r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</a:t>
            </a:r>
          </a:p>
          <a:p>
            <a:pPr marL="342900" indent="-342900" algn="just" fontAlgn="auto"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а</a:t>
            </a:r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&lt;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с- любое число , то а + с </a:t>
            </a:r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с.</a:t>
            </a:r>
          </a:p>
          <a:p>
            <a:pPr marL="342900" indent="-342900" algn="just" fontAlgn="auto"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а </a:t>
            </a:r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 0, то а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 fontAlgn="auto"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а </a:t>
            </a:r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&lt; 0 , то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&gt;</a:t>
            </a:r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fontAlgn="auto"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1/a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1/b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fontAlgn="auto"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а и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положительные числа,  то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ⁿ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ⁿ ,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 натуральное число.</a:t>
            </a:r>
          </a:p>
          <a:p>
            <a:pPr algn="just" eaLnBrk="1" fontAlgn="auto" hangingPunct="1"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None/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Принадлежит ли отрезку  </a:t>
            </a:r>
            <a:r>
              <a:rPr lang="ru-RU" sz="28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[- 7; - 4]  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число</a:t>
            </a:r>
            <a:endParaRPr lang="ru-RU" sz="2800" dirty="0" smtClean="0"/>
          </a:p>
          <a:p>
            <a:pPr>
              <a:buNone/>
            </a:pP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Simplified Arabic Fixed" pitchFamily="49" charset="-78"/>
            </a:endParaRP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1). - 10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2). - 6,5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3). - 4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4). - 3,1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41-33 коп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428868"/>
            <a:ext cx="2286016" cy="33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Укажите наибольшее целое число, принадлежащее числовому промежутку: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 [-1; 4]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 (- ∞; 3)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 (2; + ∞) </a:t>
            </a:r>
          </a:p>
          <a:p>
            <a:pPr>
              <a:buNone/>
            </a:pP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Simplified Arabic Fixed" pitchFamily="49" charset="-78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929066"/>
            <a:ext cx="271464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28596" y="714356"/>
            <a:ext cx="66997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</a:rPr>
              <a:t>Назовите неравенство, соответствующее числовому  промежутку:</a:t>
            </a:r>
            <a:endParaRPr lang="ru-RU" sz="2400" b="1" i="1" dirty="0">
              <a:latin typeface="Times New Roman" pitchFamily="18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348038" y="2000251"/>
            <a:ext cx="1871662" cy="779463"/>
            <a:chOff x="1701" y="1215"/>
            <a:chExt cx="1179" cy="491"/>
          </a:xfrm>
        </p:grpSpPr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1701" y="1253"/>
              <a:ext cx="1179" cy="453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600" b="1" i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4105" name="Object 9"/>
            <p:cNvGraphicFramePr>
              <a:graphicFrameLocks noChangeAspect="1"/>
            </p:cNvGraphicFramePr>
            <p:nvPr/>
          </p:nvGraphicFramePr>
          <p:xfrm>
            <a:off x="1887" y="1215"/>
            <a:ext cx="907" cy="464"/>
          </p:xfrm>
          <a:graphic>
            <a:graphicData uri="http://schemas.openxmlformats.org/presentationml/2006/ole">
              <p:oleObj spid="_x0000_s53253" name="Формула" r:id="rId4" imgW="431613" imgH="215806" progId="Equation.3">
                <p:embed/>
              </p:oleObj>
            </a:graphicData>
          </a:graphic>
        </p:graphicFrame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48038" y="2997200"/>
            <a:ext cx="1871662" cy="736600"/>
            <a:chOff x="1701" y="1253"/>
            <a:chExt cx="1179" cy="464"/>
          </a:xfrm>
        </p:grpSpPr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01" y="1253"/>
              <a:ext cx="1179" cy="453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600" b="1" i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4110" name="Object 14"/>
            <p:cNvGraphicFramePr>
              <a:graphicFrameLocks noChangeAspect="1"/>
            </p:cNvGraphicFramePr>
            <p:nvPr/>
          </p:nvGraphicFramePr>
          <p:xfrm>
            <a:off x="1811" y="1253"/>
            <a:ext cx="960" cy="464"/>
          </p:xfrm>
          <a:graphic>
            <a:graphicData uri="http://schemas.openxmlformats.org/presentationml/2006/ole">
              <p:oleObj spid="_x0000_s53252" name="Формула" r:id="rId5" imgW="457200" imgH="215640" progId="Equation.3">
                <p:embed/>
              </p:oleObj>
            </a:graphicData>
          </a:graphic>
        </p:graphicFrame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348038" y="3933825"/>
            <a:ext cx="1871662" cy="736600"/>
            <a:chOff x="1701" y="1253"/>
            <a:chExt cx="1179" cy="464"/>
          </a:xfrm>
        </p:grpSpPr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1701" y="1253"/>
              <a:ext cx="1179" cy="453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600" b="1" i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4113" name="Object 17"/>
            <p:cNvGraphicFramePr>
              <a:graphicFrameLocks noChangeAspect="1"/>
            </p:cNvGraphicFramePr>
            <p:nvPr/>
          </p:nvGraphicFramePr>
          <p:xfrm>
            <a:off x="1863" y="1253"/>
            <a:ext cx="854" cy="464"/>
          </p:xfrm>
          <a:graphic>
            <a:graphicData uri="http://schemas.openxmlformats.org/presentationml/2006/ole">
              <p:oleObj spid="_x0000_s53251" name="Формула" r:id="rId6" imgW="406080" imgH="215640" progId="Equation.3">
                <p:embed/>
              </p:oleObj>
            </a:graphicData>
          </a:graphic>
        </p:graphicFrame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348038" y="4868863"/>
            <a:ext cx="1871662" cy="736600"/>
            <a:chOff x="1701" y="1253"/>
            <a:chExt cx="1179" cy="464"/>
          </a:xfrm>
        </p:grpSpPr>
        <p:sp>
          <p:nvSpPr>
            <p:cNvPr id="4115" name="Rectangle 19"/>
            <p:cNvSpPr>
              <a:spLocks noChangeArrowheads="1"/>
            </p:cNvSpPr>
            <p:nvPr/>
          </p:nvSpPr>
          <p:spPr bwMode="auto">
            <a:xfrm>
              <a:off x="1701" y="1253"/>
              <a:ext cx="1179" cy="453"/>
            </a:xfrm>
            <a:prstGeom prst="rect">
              <a:avLst/>
            </a:prstGeom>
            <a:gradFill rotWithShape="1">
              <a:gsLst>
                <a:gs pos="0">
                  <a:srgbClr val="93B7FF"/>
                </a:gs>
                <a:gs pos="50000">
                  <a:schemeClr val="accent1">
                    <a:alpha val="16000"/>
                  </a:schemeClr>
                </a:gs>
                <a:gs pos="100000">
                  <a:srgbClr val="93B7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600" b="1" i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4116" name="Object 20"/>
            <p:cNvGraphicFramePr>
              <a:graphicFrameLocks noChangeAspect="1"/>
            </p:cNvGraphicFramePr>
            <p:nvPr/>
          </p:nvGraphicFramePr>
          <p:xfrm>
            <a:off x="1718" y="1253"/>
            <a:ext cx="1147" cy="464"/>
          </p:xfrm>
          <a:graphic>
            <a:graphicData uri="http://schemas.openxmlformats.org/presentationml/2006/ole">
              <p:oleObj spid="_x0000_s53250" name="Формула" r:id="rId7" imgW="545760" imgH="21564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00113" y="836613"/>
            <a:ext cx="708790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</a:rPr>
              <a:t>Назовите  неравенство, которое</a:t>
            </a:r>
          </a:p>
          <a:p>
            <a:r>
              <a:rPr lang="ru-RU" sz="2800" b="1" i="1" dirty="0" smtClean="0">
                <a:latin typeface="Times New Roman" pitchFamily="18" charset="0"/>
              </a:rPr>
              <a:t> соответствует, изображению числового </a:t>
            </a:r>
          </a:p>
          <a:p>
            <a:r>
              <a:rPr lang="ru-RU" sz="2800" b="1" i="1" dirty="0" smtClean="0">
                <a:latin typeface="Times New Roman" pitchFamily="18" charset="0"/>
              </a:rPr>
              <a:t>промежутка на координатной прямой </a:t>
            </a:r>
            <a:r>
              <a:rPr lang="ru-RU" sz="2800" b="1" i="1" dirty="0">
                <a:latin typeface="Times New Roman" pitchFamily="18" charset="0"/>
              </a:rPr>
              <a:t>: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143108" y="2571744"/>
            <a:ext cx="3960813" cy="650875"/>
            <a:chOff x="3107" y="1389"/>
            <a:chExt cx="2495" cy="410"/>
          </a:xfrm>
        </p:grpSpPr>
        <p:sp>
          <p:nvSpPr>
            <p:cNvPr id="7187" name="Line 19"/>
            <p:cNvSpPr>
              <a:spLocks noChangeShapeType="1"/>
            </p:cNvSpPr>
            <p:nvPr/>
          </p:nvSpPr>
          <p:spPr bwMode="auto">
            <a:xfrm>
              <a:off x="3107" y="1480"/>
              <a:ext cx="249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3742" y="1434"/>
              <a:ext cx="91" cy="91"/>
            </a:xfrm>
            <a:prstGeom prst="ellipse">
              <a:avLst/>
            </a:prstGeom>
            <a:solidFill>
              <a:srgbClr val="000000"/>
            </a:solidFill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auto">
            <a:xfrm>
              <a:off x="3846" y="1398"/>
              <a:ext cx="160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1" y="0"/>
                </a:cxn>
              </a:cxnLst>
              <a:rect l="0" t="0" r="r" b="b"/>
              <a:pathLst>
                <a:path w="1601" h="1">
                  <a:moveTo>
                    <a:pt x="0" y="0"/>
                  </a:moveTo>
                  <a:lnTo>
                    <a:pt x="1601" y="0"/>
                  </a:lnTo>
                </a:path>
              </a:pathLst>
            </a:custGeom>
            <a:noFill/>
            <a:ln w="152400">
              <a:pattFill prst="wdUpDiag">
                <a:fgClr>
                  <a:srgbClr val="000080"/>
                </a:fgClr>
                <a:bgClr>
                  <a:srgbClr val="FFFFFF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90" name="Text Box 22"/>
            <p:cNvSpPr txBox="1">
              <a:spLocks noChangeArrowheads="1"/>
            </p:cNvSpPr>
            <p:nvPr/>
          </p:nvSpPr>
          <p:spPr bwMode="auto">
            <a:xfrm>
              <a:off x="5329" y="1389"/>
              <a:ext cx="2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b="1" i="1">
                  <a:latin typeface="Times New Roman" pitchFamily="18" charset="0"/>
                </a:rPr>
                <a:t>х</a:t>
              </a:r>
            </a:p>
          </p:txBody>
        </p:sp>
        <p:sp>
          <p:nvSpPr>
            <p:cNvPr id="7191" name="Text Box 23"/>
            <p:cNvSpPr txBox="1">
              <a:spLocks noChangeArrowheads="1"/>
            </p:cNvSpPr>
            <p:nvPr/>
          </p:nvSpPr>
          <p:spPr bwMode="auto">
            <a:xfrm>
              <a:off x="3606" y="1434"/>
              <a:ext cx="32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atin typeface="Times New Roman" pitchFamily="18" charset="0"/>
                </a:rPr>
                <a:t>-4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214546" y="5286388"/>
            <a:ext cx="3959225" cy="722313"/>
            <a:chOff x="3107" y="1979"/>
            <a:chExt cx="2494" cy="455"/>
          </a:xfrm>
        </p:grpSpPr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>
              <a:off x="3107" y="2069"/>
              <a:ext cx="249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94" name="Oval 26"/>
            <p:cNvSpPr>
              <a:spLocks noChangeArrowheads="1"/>
            </p:cNvSpPr>
            <p:nvPr/>
          </p:nvSpPr>
          <p:spPr bwMode="auto">
            <a:xfrm>
              <a:off x="3742" y="2024"/>
              <a:ext cx="91" cy="91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5" name="Oval 27"/>
            <p:cNvSpPr>
              <a:spLocks noChangeArrowheads="1"/>
            </p:cNvSpPr>
            <p:nvPr/>
          </p:nvSpPr>
          <p:spPr bwMode="auto">
            <a:xfrm>
              <a:off x="5103" y="2024"/>
              <a:ext cx="91" cy="91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6" name="Text Box 28"/>
            <p:cNvSpPr txBox="1">
              <a:spLocks noChangeArrowheads="1"/>
            </p:cNvSpPr>
            <p:nvPr/>
          </p:nvSpPr>
          <p:spPr bwMode="auto">
            <a:xfrm>
              <a:off x="5012" y="2069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b="1">
                  <a:latin typeface="Times New Roman" pitchFamily="18" charset="0"/>
                </a:rPr>
                <a:t>17</a:t>
              </a:r>
            </a:p>
          </p:txBody>
        </p:sp>
        <p:sp>
          <p:nvSpPr>
            <p:cNvPr id="7197" name="Text Box 29"/>
            <p:cNvSpPr txBox="1">
              <a:spLocks noChangeArrowheads="1"/>
            </p:cNvSpPr>
            <p:nvPr/>
          </p:nvSpPr>
          <p:spPr bwMode="auto">
            <a:xfrm>
              <a:off x="3651" y="2069"/>
              <a:ext cx="2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7198" name="Line 30"/>
            <p:cNvSpPr>
              <a:spLocks noChangeShapeType="1"/>
            </p:cNvSpPr>
            <p:nvPr/>
          </p:nvSpPr>
          <p:spPr bwMode="auto">
            <a:xfrm>
              <a:off x="3787" y="1979"/>
              <a:ext cx="1361" cy="0"/>
            </a:xfrm>
            <a:prstGeom prst="line">
              <a:avLst/>
            </a:prstGeom>
            <a:noFill/>
            <a:ln w="152400">
              <a:pattFill prst="wdUpDiag">
                <a:fgClr>
                  <a:srgbClr val="00008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99" name="Text Box 31"/>
            <p:cNvSpPr txBox="1">
              <a:spLocks noChangeArrowheads="1"/>
            </p:cNvSpPr>
            <p:nvPr/>
          </p:nvSpPr>
          <p:spPr bwMode="auto">
            <a:xfrm>
              <a:off x="5329" y="2024"/>
              <a:ext cx="2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b="1" i="1">
                  <a:latin typeface="Times New Roman" pitchFamily="18" charset="0"/>
                </a:rPr>
                <a:t>х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143108" y="4357694"/>
            <a:ext cx="3959225" cy="723900"/>
            <a:chOff x="1292" y="2432"/>
            <a:chExt cx="2494" cy="456"/>
          </a:xfrm>
        </p:grpSpPr>
        <p:sp>
          <p:nvSpPr>
            <p:cNvPr id="7201" name="Line 33"/>
            <p:cNvSpPr>
              <a:spLocks noChangeShapeType="1"/>
            </p:cNvSpPr>
            <p:nvPr/>
          </p:nvSpPr>
          <p:spPr bwMode="auto">
            <a:xfrm>
              <a:off x="1292" y="2523"/>
              <a:ext cx="249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02" name="Oval 34"/>
            <p:cNvSpPr>
              <a:spLocks noChangeArrowheads="1"/>
            </p:cNvSpPr>
            <p:nvPr/>
          </p:nvSpPr>
          <p:spPr bwMode="auto">
            <a:xfrm>
              <a:off x="2834" y="2478"/>
              <a:ext cx="91" cy="91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3" name="Text Box 35"/>
            <p:cNvSpPr txBox="1">
              <a:spLocks noChangeArrowheads="1"/>
            </p:cNvSpPr>
            <p:nvPr/>
          </p:nvSpPr>
          <p:spPr bwMode="auto">
            <a:xfrm>
              <a:off x="2698" y="2523"/>
              <a:ext cx="45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b="1">
                  <a:latin typeface="Times New Roman" pitchFamily="18" charset="0"/>
                </a:rPr>
                <a:t>-33</a:t>
              </a:r>
            </a:p>
          </p:txBody>
        </p:sp>
        <p:sp>
          <p:nvSpPr>
            <p:cNvPr id="7204" name="Line 36"/>
            <p:cNvSpPr>
              <a:spLocks noChangeShapeType="1"/>
            </p:cNvSpPr>
            <p:nvPr/>
          </p:nvSpPr>
          <p:spPr bwMode="auto">
            <a:xfrm>
              <a:off x="1292" y="2432"/>
              <a:ext cx="1588" cy="0"/>
            </a:xfrm>
            <a:prstGeom prst="line">
              <a:avLst/>
            </a:prstGeom>
            <a:noFill/>
            <a:ln w="152400">
              <a:pattFill prst="wdUpDiag">
                <a:fgClr>
                  <a:srgbClr val="00008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05" name="Text Box 37"/>
            <p:cNvSpPr txBox="1">
              <a:spLocks noChangeArrowheads="1"/>
            </p:cNvSpPr>
            <p:nvPr/>
          </p:nvSpPr>
          <p:spPr bwMode="auto">
            <a:xfrm>
              <a:off x="3514" y="2478"/>
              <a:ext cx="2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b="1" i="1">
                  <a:latin typeface="Times New Roman" pitchFamily="18" charset="0"/>
                </a:rPr>
                <a:t>х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2143108" y="3429000"/>
            <a:ext cx="3959225" cy="712787"/>
            <a:chOff x="3107" y="2575"/>
            <a:chExt cx="2494" cy="449"/>
          </a:xfrm>
        </p:grpSpPr>
        <p:sp>
          <p:nvSpPr>
            <p:cNvPr id="7207" name="Line 39"/>
            <p:cNvSpPr>
              <a:spLocks noChangeShapeType="1"/>
            </p:cNvSpPr>
            <p:nvPr/>
          </p:nvSpPr>
          <p:spPr bwMode="auto">
            <a:xfrm>
              <a:off x="3107" y="2659"/>
              <a:ext cx="249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08" name="Text Box 40"/>
            <p:cNvSpPr txBox="1">
              <a:spLocks noChangeArrowheads="1"/>
            </p:cNvSpPr>
            <p:nvPr/>
          </p:nvSpPr>
          <p:spPr bwMode="auto">
            <a:xfrm>
              <a:off x="3198" y="2659"/>
              <a:ext cx="32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b="1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7209" name="Text Box 41"/>
            <p:cNvSpPr txBox="1">
              <a:spLocks noChangeArrowheads="1"/>
            </p:cNvSpPr>
            <p:nvPr/>
          </p:nvSpPr>
          <p:spPr bwMode="auto">
            <a:xfrm>
              <a:off x="4558" y="2659"/>
              <a:ext cx="2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b="1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7210" name="Oval 42"/>
            <p:cNvSpPr>
              <a:spLocks noChangeArrowheads="1"/>
            </p:cNvSpPr>
            <p:nvPr/>
          </p:nvSpPr>
          <p:spPr bwMode="auto">
            <a:xfrm>
              <a:off x="3288" y="2614"/>
              <a:ext cx="91" cy="91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1" name="Freeform 43"/>
            <p:cNvSpPr>
              <a:spLocks/>
            </p:cNvSpPr>
            <p:nvPr/>
          </p:nvSpPr>
          <p:spPr bwMode="auto">
            <a:xfrm>
              <a:off x="3329" y="2575"/>
              <a:ext cx="1364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364" y="0"/>
                </a:cxn>
              </a:cxnLst>
              <a:rect l="0" t="0" r="r" b="b"/>
              <a:pathLst>
                <a:path w="1364" h="9">
                  <a:moveTo>
                    <a:pt x="0" y="9"/>
                  </a:moveTo>
                  <a:lnTo>
                    <a:pt x="1364" y="0"/>
                  </a:lnTo>
                </a:path>
              </a:pathLst>
            </a:custGeom>
            <a:noFill/>
            <a:ln w="152400">
              <a:pattFill prst="wdUpDiag">
                <a:fgClr>
                  <a:srgbClr val="000080"/>
                </a:fgClr>
                <a:bgClr>
                  <a:srgbClr val="FFFFFF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12" name="Text Box 44"/>
            <p:cNvSpPr txBox="1">
              <a:spLocks noChangeArrowheads="1"/>
            </p:cNvSpPr>
            <p:nvPr/>
          </p:nvSpPr>
          <p:spPr bwMode="auto">
            <a:xfrm>
              <a:off x="5329" y="2614"/>
              <a:ext cx="2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b="1" i="1">
                  <a:latin typeface="Times New Roman" pitchFamily="18" charset="0"/>
                </a:rPr>
                <a:t>х</a:t>
              </a:r>
            </a:p>
          </p:txBody>
        </p:sp>
        <p:sp>
          <p:nvSpPr>
            <p:cNvPr id="7213" name="Oval 45"/>
            <p:cNvSpPr>
              <a:spLocks noChangeArrowheads="1"/>
            </p:cNvSpPr>
            <p:nvPr/>
          </p:nvSpPr>
          <p:spPr bwMode="auto">
            <a:xfrm>
              <a:off x="4649" y="2614"/>
              <a:ext cx="91" cy="91"/>
            </a:xfrm>
            <a:prstGeom prst="ellipse">
              <a:avLst/>
            </a:prstGeom>
            <a:solidFill>
              <a:srgbClr val="000000"/>
            </a:solidFill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Числовые промежутки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1357298"/>
          <a:ext cx="7500990" cy="5072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495"/>
                <a:gridCol w="3750495"/>
              </a:tblGrid>
              <a:tr h="1006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Неравенство, задающее числовой промежуток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Обозначение и название числового промежутка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0820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  ≤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≤  в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[а ; в]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- числовой отрезок</a:t>
                      </a:r>
                    </a:p>
                  </a:txBody>
                  <a:tcPr/>
                </a:tc>
              </a:tr>
              <a:tr h="40820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 &lt;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&lt; в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(а ; в)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- интервал</a:t>
                      </a:r>
                      <a:endParaRPr lang="ru-RU" sz="1800" dirty="0"/>
                    </a:p>
                  </a:txBody>
                  <a:tcPr/>
                </a:tc>
              </a:tr>
              <a:tr h="4082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 ≤ 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&lt;  в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[а ; в)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-полуинтервал</a:t>
                      </a:r>
                    </a:p>
                  </a:txBody>
                  <a:tcPr/>
                </a:tc>
              </a:tr>
              <a:tr h="4082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 &lt; 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≤  в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(а ; в]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-полуинтервал</a:t>
                      </a:r>
                    </a:p>
                  </a:txBody>
                  <a:tcPr/>
                </a:tc>
              </a:tr>
              <a:tr h="40820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≥ а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[а ; + ∞)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– числовой луч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</a:tr>
              <a:tr h="70457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&gt; а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(а ; + ∞)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– открытый числовой луч</a:t>
                      </a:r>
                    </a:p>
                  </a:txBody>
                  <a:tcPr/>
                </a:tc>
              </a:tr>
              <a:tr h="70457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≤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(- ∞; а]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-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числовой луч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endParaRPr lang="ru-RU" sz="1800" dirty="0"/>
                    </a:p>
                  </a:txBody>
                  <a:tcPr/>
                </a:tc>
              </a:tr>
              <a:tr h="61540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&lt;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(- ∞; а)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-открытый числовой луч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математическ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математический</Template>
  <TotalTime>1639</TotalTime>
  <Words>1520</Words>
  <Application>Microsoft Office PowerPoint</Application>
  <PresentationFormat>Экран (4:3)</PresentationFormat>
  <Paragraphs>299</Paragraphs>
  <Slides>29</Slides>
  <Notes>4</Notes>
  <HiddenSlides>2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шаблон математический</vt:lpstr>
      <vt:lpstr>Формула</vt:lpstr>
      <vt:lpstr>Решение неравенств с одной переменной</vt:lpstr>
      <vt:lpstr>Притча</vt:lpstr>
      <vt:lpstr>Повторение</vt:lpstr>
      <vt:lpstr>Слайд 4</vt:lpstr>
      <vt:lpstr>Повторение </vt:lpstr>
      <vt:lpstr>Повторение</vt:lpstr>
      <vt:lpstr>Слайд 7</vt:lpstr>
      <vt:lpstr>Слайд 8</vt:lpstr>
      <vt:lpstr>Числовые промежутки</vt:lpstr>
      <vt:lpstr>Физкульминутка</vt:lpstr>
      <vt:lpstr>Решение уравнений</vt:lpstr>
      <vt:lpstr>Ответы </vt:lpstr>
      <vt:lpstr>Из истории математики</vt:lpstr>
      <vt:lpstr>Тема урока: Решение неравенств с одной переменной</vt:lpstr>
      <vt:lpstr>Решить неравенство</vt:lpstr>
      <vt:lpstr>Ответы на поставленные вопросы</vt:lpstr>
      <vt:lpstr>Решить неравенство и записать в виде промежутка</vt:lpstr>
      <vt:lpstr>Ответы на поставленные вопросы</vt:lpstr>
      <vt:lpstr>Равносильные неравенства</vt:lpstr>
      <vt:lpstr> При решении неравенств используются следующие свойства:  </vt:lpstr>
      <vt:lpstr>Ответы на поставленные вопросы</vt:lpstr>
      <vt:lpstr>Слайд 22</vt:lpstr>
      <vt:lpstr>Слайд 23</vt:lpstr>
      <vt:lpstr>Самостоятельная работа:</vt:lpstr>
      <vt:lpstr>Ответы к самостоятельной:</vt:lpstr>
      <vt:lpstr>Подведение итогов</vt:lpstr>
      <vt:lpstr>Слайд 27</vt:lpstr>
      <vt:lpstr>Домашнее задание</vt:lpstr>
      <vt:lpstr>Молодцы!!! Спасибо за урок!!!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User</cp:lastModifiedBy>
  <cp:revision>196</cp:revision>
  <dcterms:created xsi:type="dcterms:W3CDTF">2011-07-12T07:33:19Z</dcterms:created>
  <dcterms:modified xsi:type="dcterms:W3CDTF">2019-04-08T12:17:14Z</dcterms:modified>
</cp:coreProperties>
</file>