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4" r:id="rId8"/>
    <p:sldId id="265" r:id="rId9"/>
    <p:sldId id="266" r:id="rId10"/>
    <p:sldId id="260" r:id="rId11"/>
    <p:sldId id="261" r:id="rId12"/>
    <p:sldId id="262" r:id="rId13"/>
    <p:sldId id="267" r:id="rId14"/>
    <p:sldId id="272" r:id="rId15"/>
    <p:sldId id="278" r:id="rId16"/>
    <p:sldId id="268" r:id="rId17"/>
    <p:sldId id="269" r:id="rId18"/>
    <p:sldId id="274" r:id="rId19"/>
    <p:sldId id="279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8B05-D984-4957-B0F6-246EC7343C58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2CCB0-D50B-4001-AB0F-21D1382D1A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CBBB4-2133-45D2-B788-CA4286610261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949D-287F-47D7-AEA2-8F29C885FE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A222-0313-45F3-A59F-3D3D463A5610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CEEF5F-9B28-4C58-97CE-C331401425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F0A9A-29DC-42AB-86CA-6E10A57601E1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37654-1BAC-4B11-8767-268366C7C0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5379-C0FB-4D2D-BD80-585F2BFE8E49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B54C0-699C-4DAF-9558-FE0AE0E558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D8559-70F4-4854-9579-62BBE0068300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42F87-24E6-4984-82BC-48EA5EB2F9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6B43E-E1E2-4569-A917-68DCFD5706AC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479E1-256E-4E28-8423-87E20B7127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E5900-9D7B-4B5A-95B8-3E56A29F4CCF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33CEF-0FE5-42D1-AA94-6E7432B0DF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3CBC-96C7-4855-B8EC-F1CDB77DC4CF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8671-5227-44D5-A1C4-60AB6A41CB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BD7EC-9A02-4E3D-AEDC-A2BC413F5C3A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984C-B357-4FC2-81E0-BDD634564F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3759B-C42C-446D-AD87-B5A8D1940E7F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3E81-4D1F-4C52-98AE-77183D7CA9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E39AB-4DEF-497F-83AD-985C35D12AAC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161F3-59A9-4509-8116-FCC16C5E18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B5C6-05D2-4A12-B8E6-C13DCAEC3A98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1DE17-1761-46C1-8C94-00EFA47787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55468-DA83-4D5B-A9A1-6D56D4516F81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4FBBA-3F80-4014-9902-C67B406E5A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B61-7355-4556-AD79-35EEEA63D216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EC322-9AD8-4C5F-BB8F-4374D0CE42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2669-CADA-4863-9982-CBF2BE40E7CE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1882-61D2-4436-8490-5B729270E9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ACBC09-E65E-4BDF-ACDA-103FCACFB97D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34C7FF5-CADD-4D2E-90EC-4F25146DDB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5" r:id="rId11"/>
    <p:sldLayoutId id="2147483870" r:id="rId12"/>
    <p:sldLayoutId id="2147483876" r:id="rId13"/>
    <p:sldLayoutId id="2147483871" r:id="rId14"/>
    <p:sldLayoutId id="2147483872" r:id="rId15"/>
    <p:sldLayoutId id="214748387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00000730-1000-4ddd-57d2-5100475d4307/311.sw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539750" y="1484313"/>
            <a:ext cx="7127875" cy="2960687"/>
          </a:xfrm>
        </p:spPr>
        <p:txBody>
          <a:bodyPr/>
          <a:lstStyle/>
          <a:p>
            <a:pPr algn="ctr" eaLnBrk="1" hangingPunct="1"/>
            <a:r>
              <a:rPr lang="ru-RU" sz="6600" b="1" smtClean="0"/>
              <a:t>Опорные системы животных и растений </a:t>
            </a:r>
          </a:p>
        </p:txBody>
      </p:sp>
      <p:sp>
        <p:nvSpPr>
          <p:cNvPr id="5123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58888" y="4797425"/>
            <a:ext cx="5827712" cy="10969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Новиков А.Д,</a:t>
            </a:r>
          </a:p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Учитель биологии МБОУ «Гимназия №2»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76375" y="320675"/>
            <a:ext cx="6219825" cy="731838"/>
          </a:xfrm>
        </p:spPr>
        <p:txBody>
          <a:bodyPr/>
          <a:lstStyle/>
          <a:p>
            <a:pPr algn="ctr" eaLnBrk="1" hangingPunct="1"/>
            <a:r>
              <a:rPr lang="ru-RU" smtClean="0"/>
              <a:t> </a:t>
            </a:r>
            <a:r>
              <a:rPr lang="ru-RU" smtClean="0">
                <a:solidFill>
                  <a:srgbClr val="FF0000"/>
                </a:solidFill>
              </a:rPr>
              <a:t>СОЕДИНЕНИЯ КОСТЕЙ</a:t>
            </a:r>
          </a:p>
        </p:txBody>
      </p:sp>
      <p:pic>
        <p:nvPicPr>
          <p:cNvPr id="14339" name="Содержимое 7" descr="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6750" y="2160588"/>
            <a:ext cx="3694113" cy="3881437"/>
          </a:xfrm>
        </p:spPr>
      </p:pic>
      <p:sp>
        <p:nvSpPr>
          <p:cNvPr id="4" name="Прямоугольник 3"/>
          <p:cNvSpPr/>
          <p:nvPr/>
        </p:nvSpPr>
        <p:spPr>
          <a:xfrm>
            <a:off x="2124075" y="1412875"/>
            <a:ext cx="4679950" cy="698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 ПОЛУПОДВИЖНОЕ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827088" y="320675"/>
            <a:ext cx="6869112" cy="66040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mtClean="0">
                <a:solidFill>
                  <a:srgbClr val="FF0000"/>
                </a:solidFill>
              </a:rPr>
              <a:t>Соединения костей</a:t>
            </a:r>
          </a:p>
        </p:txBody>
      </p:sp>
      <p:pic>
        <p:nvPicPr>
          <p:cNvPr id="15363" name="Содержимое 3" descr="7400_0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7738" y="2671763"/>
            <a:ext cx="3133725" cy="2857500"/>
          </a:xfrm>
        </p:spPr>
      </p:pic>
      <p:sp>
        <p:nvSpPr>
          <p:cNvPr id="5" name="Прямоугольник 4"/>
          <p:cNvSpPr/>
          <p:nvPr/>
        </p:nvSpPr>
        <p:spPr>
          <a:xfrm>
            <a:off x="2843213" y="1341438"/>
            <a:ext cx="316865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НЕПОДВИЖНОЕ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427538" y="3213100"/>
            <a:ext cx="3313112" cy="2087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Связки- это особые образования, состоящие из соединительной ткани, которые связывают кости между собой в сочленениях суставах.</a:t>
            </a:r>
          </a:p>
        </p:txBody>
      </p:sp>
      <p:pic>
        <p:nvPicPr>
          <p:cNvPr id="16387" name="Содержимое 3" descr="1561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557338"/>
            <a:ext cx="3816350" cy="4162425"/>
          </a:xfrm>
        </p:spPr>
      </p:pic>
      <p:sp>
        <p:nvSpPr>
          <p:cNvPr id="4" name="TextBox 3"/>
          <p:cNvSpPr txBox="1"/>
          <p:nvPr/>
        </p:nvSpPr>
        <p:spPr>
          <a:xfrm>
            <a:off x="900113" y="549275"/>
            <a:ext cx="734377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ПОДВИЖНОЕ СОЕДИНЕНИЕ</a:t>
            </a:r>
          </a:p>
          <a:p>
            <a:pPr algn="ctr" eaLnBrk="1" hangingPunct="1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СУСТАВ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Сухожилия образованы соединительной тканью; они прикрепляют мышцы к костям.</a:t>
            </a:r>
          </a:p>
        </p:txBody>
      </p:sp>
      <p:pic>
        <p:nvPicPr>
          <p:cNvPr id="17411" name="Picture 4" descr="C:\Users\Ира\Pictures\2yOh8arAvS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700213"/>
            <a:ext cx="4537075" cy="4249737"/>
          </a:xfrm>
          <a:noFill/>
        </p:spPr>
      </p:pic>
      <p:pic>
        <p:nvPicPr>
          <p:cNvPr id="17412" name="Picture 2" descr="C:\Users\Ира\Pictures\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412875"/>
            <a:ext cx="32369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«Химический состав костей»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764704" y="1609416"/>
            <a:ext cx="9577064" cy="2323640"/>
          </a:xfrm>
        </p:spPr>
        <p:txBody>
          <a:bodyPr rtlCol="0">
            <a:normAutofit fontScale="85000" lnSpcReduction="10000"/>
          </a:bodyPr>
          <a:lstStyle/>
          <a:p>
            <a:pPr lvl="8">
              <a:buFont typeface="Wingdings"/>
              <a:buNone/>
              <a:defRPr/>
            </a:pPr>
            <a:r>
              <a:rPr lang="en-US" sz="4000" dirty="0" smtClean="0">
                <a:hlinkClick r:id="rId2"/>
              </a:rPr>
              <a:t>http://files.school-collection.edu.ru/dlrstore/00000730-1000-4ddd-57d2-5100475d4307/311.swf</a:t>
            </a:r>
            <a:r>
              <a:rPr lang="ru-RU" sz="4000" dirty="0" smtClean="0">
                <a:hlinkClick r:id="rId2"/>
              </a:rPr>
              <a:t>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Проверь себя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00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 древесных растений основной опорой служит</a:t>
            </a:r>
            <a:r>
              <a:rPr lang="ru-RU" altLang="ru-RU" sz="2000" i="1" smtClean="0">
                <a:solidFill>
                  <a:srgbClr val="C00000"/>
                </a:solidFill>
              </a:rPr>
              <a:t> МЕХАНИЧЕСКАЯ </a:t>
            </a:r>
            <a:r>
              <a:rPr lang="ru-RU" altLang="ru-RU" sz="200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ткань .</a:t>
            </a:r>
            <a:endParaRPr lang="ru-RU" altLang="ru-RU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00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стебле  </a:t>
            </a:r>
            <a:r>
              <a:rPr lang="ru-RU" altLang="ru-RU" sz="2000" i="1" smtClean="0">
                <a:solidFill>
                  <a:srgbClr val="C00000"/>
                </a:solidFill>
              </a:rPr>
              <a:t>МЕХАНИЧЕСКАЯ</a:t>
            </a:r>
            <a:r>
              <a:rPr lang="ru-RU" altLang="ru-RU" sz="200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ткань часто образует некое подобие цилиндра, проходящего внутри, или располагается вдоль него отдельными тяжами. Обеспечивая его прочность.</a:t>
            </a:r>
            <a:endParaRPr lang="ru-RU" altLang="ru-RU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00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корне, напротив </a:t>
            </a:r>
            <a:r>
              <a:rPr lang="ru-RU" altLang="ru-RU" sz="2000" i="1" smtClean="0">
                <a:solidFill>
                  <a:srgbClr val="C00000"/>
                </a:solidFill>
              </a:rPr>
              <a:t>МЕХАНИЧЕСКАЯ</a:t>
            </a:r>
            <a:r>
              <a:rPr lang="ru-RU" altLang="ru-RU" sz="200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ткань сосредоточена в центре, повышая сопротивление корня на разрыв. Клетки  </a:t>
            </a:r>
            <a:r>
              <a:rPr lang="ru-RU" altLang="ru-RU" sz="2000" i="1" smtClean="0">
                <a:solidFill>
                  <a:srgbClr val="C00000"/>
                </a:solidFill>
              </a:rPr>
              <a:t>МЕХАНИЧЕСКОЙ</a:t>
            </a:r>
            <a:r>
              <a:rPr lang="ru-RU" altLang="ru-RU" sz="200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ткани различны по строению, но имеют общие признаки- очень </a:t>
            </a:r>
            <a:r>
              <a:rPr lang="ru-RU" altLang="ru-RU" sz="2000" i="1" smtClean="0">
                <a:solidFill>
                  <a:srgbClr val="C00000"/>
                </a:solidFill>
              </a:rPr>
              <a:t>ТОЛСТЫЕ</a:t>
            </a:r>
            <a:r>
              <a:rPr lang="ru-RU" altLang="ru-RU" sz="200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стенки, придающие им особую  </a:t>
            </a:r>
            <a:r>
              <a:rPr lang="ru-RU" altLang="ru-RU" sz="2000" i="1" smtClean="0">
                <a:solidFill>
                  <a:srgbClr val="C00000"/>
                </a:solidFill>
              </a:rPr>
              <a:t>ПРОЧНОСТЬ</a:t>
            </a:r>
            <a:r>
              <a:rPr lang="ru-RU" altLang="ru-RU" sz="200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. Механическую роль играет также  </a:t>
            </a:r>
            <a:r>
              <a:rPr lang="ru-RU" altLang="ru-RU" sz="2000" i="1" smtClean="0">
                <a:solidFill>
                  <a:srgbClr val="C00000"/>
                </a:solidFill>
              </a:rPr>
              <a:t> ДРЕВЕСИНА</a:t>
            </a:r>
            <a:r>
              <a:rPr lang="ru-RU" altLang="ru-RU" sz="200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особенно хорошо развитая в   </a:t>
            </a:r>
            <a:r>
              <a:rPr lang="ru-RU" altLang="ru-RU" sz="2000" i="1" smtClean="0">
                <a:solidFill>
                  <a:srgbClr val="C00000"/>
                </a:solidFill>
              </a:rPr>
              <a:t>СТВОЛАХ </a:t>
            </a:r>
            <a:r>
              <a:rPr lang="ru-RU" altLang="ru-RU" sz="200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деревьев.</a:t>
            </a:r>
            <a:endParaRPr lang="ru-RU" altLang="ru-RU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Опоры у растений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СКЛЕРЕНХИМА</a:t>
            </a:r>
            <a:r>
              <a:rPr lang="ru-RU" altLang="ru-RU" smtClean="0"/>
              <a:t> - ткань, обеспечивающая механическую прочность органов растений, клетки которой отвердевают. Встречается в сосудах растений, в стеблях и в главных жилках листьев. </a:t>
            </a:r>
          </a:p>
        </p:txBody>
      </p:sp>
      <p:pic>
        <p:nvPicPr>
          <p:cNvPr id="20484" name="Picture 2" descr="C:\Users\Ира\Picture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76700"/>
            <a:ext cx="25209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Users\Ира\Pictures\9784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573463"/>
            <a:ext cx="2743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8686800" cy="1657350"/>
          </a:xfrm>
        </p:spPr>
        <p:txBody>
          <a:bodyPr/>
          <a:lstStyle/>
          <a:p>
            <a:pPr eaLnBrk="1" hangingPunct="1"/>
            <a:r>
              <a:rPr lang="ru-RU" sz="1800" smtClean="0"/>
              <a:t>Колленхима — механическая ткань, служащая опорой тем органам растения, в которых она находится. Особенно важную роль она играет в молодых растениях, у травянистых растений и в таких органах, как листья, где отсутствует вторичный  рост.</a:t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21507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700213"/>
            <a:ext cx="3168650" cy="2305050"/>
          </a:xfrm>
        </p:spPr>
      </p:pic>
      <p:pic>
        <p:nvPicPr>
          <p:cNvPr id="21508" name="Picture 2" descr="C:\Users\Ира\Pictures\6310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700213"/>
            <a:ext cx="46085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Users\Ира\Pictures\11mikroskopicheskoe_Stroenie_Korn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221163"/>
            <a:ext cx="30591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 </a:t>
            </a:r>
            <a:r>
              <a:rPr lang="ru-RU" sz="4000" smtClean="0"/>
              <a:t>Найдите соответствие.</a:t>
            </a:r>
            <a:br>
              <a:rPr lang="ru-RU" sz="4000" smtClean="0"/>
            </a:br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95288" y="1052513"/>
            <a:ext cx="7239000" cy="50403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1400" b="1" smtClean="0"/>
              <a:t> </a:t>
            </a:r>
            <a:endParaRPr lang="ru-RU" altLang="ru-RU" sz="1400" smtClean="0"/>
          </a:p>
          <a:p>
            <a:pPr eaLnBrk="1" hangingPunct="1"/>
            <a:endParaRPr lang="ru-RU" altLang="ru-RU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b="1" smtClean="0">
                <a:solidFill>
                  <a:srgbClr val="FF0000"/>
                </a:solidFill>
              </a:rPr>
              <a:t>Тип скелета.                                               Организмы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b="1" smtClean="0"/>
              <a:t>1.НАРУЖНЫЙ                                                      А. РАК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b="1" smtClean="0"/>
              <a:t>2. ВНУТРЕННИЙ                                                  Б. ПЧЕЛА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b="1" smtClean="0"/>
              <a:t>                                                                           В. ЛЯГУШКА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b="1" smtClean="0"/>
              <a:t>                                                                            Г. УЛИТКА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b="1" smtClean="0"/>
              <a:t>                                                                            Д. СОБАКА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b="1" smtClean="0"/>
              <a:t>                                                                            Е.  ЧЕЛОВЕК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b="1" smtClean="0"/>
              <a:t>                                                                            Ж. ЗМЕЯ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b="1" smtClean="0"/>
              <a:t>                                                                            </a:t>
            </a:r>
            <a:r>
              <a:rPr lang="ru-RU" altLang="ru-RU" sz="1600" smtClean="0"/>
              <a:t> З. СОМ</a:t>
            </a:r>
          </a:p>
          <a:p>
            <a:pPr eaLnBrk="1" hangingPunct="1"/>
            <a:endParaRPr lang="ru-RU" altLang="ru-RU" sz="1600" b="1" smtClean="0"/>
          </a:p>
          <a:p>
            <a:pPr eaLnBrk="1" hangingPunct="1"/>
            <a:endParaRPr lang="ru-RU" altLang="ru-RU" sz="1600" b="1" smtClean="0"/>
          </a:p>
          <a:p>
            <a:pPr eaLnBrk="1" hangingPunct="1"/>
            <a:endParaRPr lang="ru-RU" altLang="ru-RU" sz="1600" b="1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1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 </a:t>
            </a:r>
            <a:r>
              <a:rPr lang="ru-RU" sz="4000" smtClean="0"/>
              <a:t> Проверь себя</a:t>
            </a:r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95288" y="1052513"/>
            <a:ext cx="7239000" cy="50403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1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altLang="ru-RU" sz="14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14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b="1" smtClean="0">
                <a:solidFill>
                  <a:srgbClr val="FF0000"/>
                </a:solidFill>
              </a:rPr>
              <a:t>Тип скелета.                                                        Организмы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1.НАРУЖНЫЙ                                                      А. РАК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ВНУТРЕННИЙ                                                  Б. ПЧЕЛА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     В. ЛЯГУШКА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      Г. УЛИТКА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      Д. СОБАКА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      Е.  ЧЕЛОВЕК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      Ж. ЗМЕЯ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      </a:t>
            </a:r>
            <a:r>
              <a:rPr lang="ru-RU" altLang="ru-RU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З. СОМ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16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16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ОТВЕТЫ: 1. А,Б,Г.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В,Д,Е,Ж,З.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16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7239000" cy="2232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ЦЕЛИ УРОКА: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Образовательные:</a:t>
            </a: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-познакомить учащихся с функциями скелета, его типами и особенностями строения у разных видов животных;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Развивающие:</a:t>
            </a: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-развивать познавательный интерес к предмету, навыки работы с учебником, частично-поисковой деятельности, умения отвечать на проблемный вопрос, выделять главное, анализировать, обобщать; развивать мышление, внимание и речь учащихся;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Воспитательные: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 </a:t>
            </a:r>
            <a:r>
              <a:rPr lang="ru-RU" sz="1600" dirty="0" smtClean="0"/>
              <a:t>воспитывать любовь к природе, самостоятельность, аккуратность.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924175"/>
            <a:ext cx="7445375" cy="353218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Ведущий метод: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объяснительно-иллюстративный, частично-поисковый.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Тип урока: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 урок изучения нового материала.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Оборудование: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 коллекция “Речной рак”, “Жук”, раковины моллюсков, скелеты позвоночных (рыбы, ящерицы, птицы),  мультимедиа-проектор, презентация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Microsoft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PowerPoint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“ Опорные системы организмов»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ДОМАШНЕЕ ЗАДАНИЕ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п. 15 выполнить задание в рабочей тетради №71,72.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3684588"/>
          </a:xfrm>
        </p:spPr>
        <p:txBody>
          <a:bodyPr/>
          <a:lstStyle/>
          <a:p>
            <a:pPr eaLnBrk="1" hangingPunct="1"/>
            <a:r>
              <a:rPr lang="ru-RU" sz="4000" smtClean="0"/>
              <a:t>Я  желаю  вам  творческих  успехов.</a:t>
            </a:r>
            <a:br>
              <a:rPr lang="ru-RU" sz="4000" smtClean="0"/>
            </a:br>
            <a:r>
              <a:rPr lang="ru-RU" sz="4000" smtClean="0"/>
              <a:t>Урок завершен, спасибо!</a:t>
            </a:r>
            <a:br>
              <a:rPr lang="ru-RU" sz="4000" smtClean="0"/>
            </a:br>
            <a:endParaRPr lang="ru-RU" smtClean="0"/>
          </a:p>
        </p:txBody>
      </p:sp>
      <p:pic>
        <p:nvPicPr>
          <p:cNvPr id="25603" name="Содержимое 4" descr="a1e38ab0fa4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429000"/>
            <a:ext cx="3168650" cy="316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7239000" cy="114300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68313" y="404813"/>
            <a:ext cx="7239000" cy="60515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755650" y="1125538"/>
            <a:ext cx="45720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cs typeface="Aharoni" pitchFamily="2" charset="-79"/>
              </a:rPr>
              <a:t>Ты можешь бегать, прыгать вволю,</a:t>
            </a:r>
          </a:p>
          <a:p>
            <a:pPr eaLnBrk="1" hangingPunct="1"/>
            <a:r>
              <a:rPr lang="ru-RU" altLang="ru-RU" sz="2400">
                <a:cs typeface="Aharoni" pitchFamily="2" charset="-79"/>
              </a:rPr>
              <a:t>Смотреть на звезды и цветы,</a:t>
            </a:r>
          </a:p>
          <a:p>
            <a:pPr eaLnBrk="1" hangingPunct="1"/>
            <a:r>
              <a:rPr lang="ru-RU" altLang="ru-RU" sz="2400">
                <a:cs typeface="Aharoni" pitchFamily="2" charset="-79"/>
              </a:rPr>
              <a:t>И хорошо учиться в школе-</a:t>
            </a:r>
          </a:p>
          <a:p>
            <a:pPr eaLnBrk="1" hangingPunct="1"/>
            <a:r>
              <a:rPr lang="ru-RU" altLang="ru-RU" sz="2400">
                <a:cs typeface="Aharoni" pitchFamily="2" charset="-79"/>
              </a:rPr>
              <a:t>Все это можешь делать ты.</a:t>
            </a:r>
          </a:p>
          <a:p>
            <a:pPr eaLnBrk="1" hangingPunct="1"/>
            <a:r>
              <a:rPr lang="ru-RU" altLang="ru-RU" sz="2400">
                <a:cs typeface="Aharoni" pitchFamily="2" charset="-79"/>
              </a:rPr>
              <a:t>Захочешь - станешь ты героем,</a:t>
            </a:r>
          </a:p>
          <a:p>
            <a:pPr eaLnBrk="1" hangingPunct="1"/>
            <a:r>
              <a:rPr lang="ru-RU" altLang="ru-RU" sz="2400">
                <a:cs typeface="Aharoni" pitchFamily="2" charset="-79"/>
              </a:rPr>
              <a:t>И не пустые то слова.</a:t>
            </a:r>
          </a:p>
          <a:p>
            <a:pPr eaLnBrk="1" hangingPunct="1"/>
            <a:r>
              <a:rPr lang="ru-RU" altLang="ru-RU" sz="2400">
                <a:cs typeface="Aharoni" pitchFamily="2" charset="-79"/>
              </a:rPr>
              <a:t>Ты так чудесно весь устроен:</a:t>
            </a:r>
          </a:p>
          <a:p>
            <a:pPr eaLnBrk="1" hangingPunct="1"/>
            <a:r>
              <a:rPr lang="ru-RU" altLang="ru-RU" sz="2400">
                <a:cs typeface="Aharoni" pitchFamily="2" charset="-79"/>
              </a:rPr>
              <a:t>Есть руки, ноги, голова.</a:t>
            </a:r>
          </a:p>
          <a:p>
            <a:pPr eaLnBrk="1" hangingPunct="1"/>
            <a:r>
              <a:rPr lang="ru-RU" altLang="ru-RU" sz="2400">
                <a:cs typeface="Aharoni" pitchFamily="2" charset="-79"/>
              </a:rPr>
              <a:t>Глаза- их почему-то, двое,</a:t>
            </a:r>
          </a:p>
          <a:p>
            <a:pPr eaLnBrk="1" hangingPunct="1"/>
            <a:r>
              <a:rPr lang="ru-RU" altLang="ru-RU" sz="2400">
                <a:cs typeface="Aharoni" pitchFamily="2" charset="-79"/>
              </a:rPr>
              <a:t>А не четыре и не три.</a:t>
            </a:r>
          </a:p>
          <a:p>
            <a:pPr eaLnBrk="1" hangingPunct="1"/>
            <a:r>
              <a:rPr lang="ru-RU" altLang="ru-RU" sz="2400">
                <a:cs typeface="Aharoni" pitchFamily="2" charset="-79"/>
              </a:rPr>
              <a:t>Давай посмотрим - ка с тобою,</a:t>
            </a:r>
          </a:p>
          <a:p>
            <a:pPr eaLnBrk="1" hangingPunct="1"/>
            <a:r>
              <a:rPr lang="ru-RU" altLang="ru-RU" sz="2400">
                <a:cs typeface="Aharoni" pitchFamily="2" charset="-79"/>
              </a:rPr>
              <a:t>Что спрятано у нас внутри.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</a:rPr>
              <a:t>Функции скелета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Обеспечивает форму тела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Служит каркасом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Предохраняет организм от повреждений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Участвует в движении тела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268538" y="274638"/>
            <a:ext cx="6119812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Типы скелетов</a:t>
            </a:r>
          </a:p>
        </p:txBody>
      </p:sp>
      <p:pic>
        <p:nvPicPr>
          <p:cNvPr id="9219" name="Picture 6" descr="http://www.zoofirma.ru/images/knigi/0997/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2852738"/>
            <a:ext cx="1598612" cy="998537"/>
          </a:xfrm>
          <a:noFill/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763713" y="836613"/>
            <a:ext cx="1152525" cy="7191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71600" y="1844824"/>
            <a:ext cx="2736304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Наружный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FFFFFF"/>
              </a:solidFill>
            </a:endParaRPr>
          </a:p>
        </p:txBody>
      </p:sp>
      <p:cxnSp>
        <p:nvCxnSpPr>
          <p:cNvPr id="9" name="Прямая со стрелкой 8"/>
          <p:cNvCxnSpPr>
            <a:stCxn id="4098" idx="2"/>
          </p:cNvCxnSpPr>
          <p:nvPr/>
        </p:nvCxnSpPr>
        <p:spPr>
          <a:xfrm>
            <a:off x="5327650" y="836613"/>
            <a:ext cx="828675" cy="863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572000" y="1773238"/>
            <a:ext cx="2736850" cy="841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Внутренний</a:t>
            </a:r>
          </a:p>
        </p:txBody>
      </p:sp>
      <p:cxnSp>
        <p:nvCxnSpPr>
          <p:cNvPr id="12" name="Прямая соединительная линия 11"/>
          <p:cNvCxnSpPr>
            <a:endCxn id="4098" idx="2"/>
          </p:cNvCxnSpPr>
          <p:nvPr/>
        </p:nvCxnSpPr>
        <p:spPr>
          <a:xfrm>
            <a:off x="2916238" y="836613"/>
            <a:ext cx="2411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5" name="Picture 4" descr="C:\Users\Ира\Downloads\улит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852738"/>
            <a:ext cx="16557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8" descr="http://www.zoofirma.ru/images/knigi/0997/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076700"/>
            <a:ext cx="16557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0" descr="http://900igr.net/datai/okruzhajuschij-mir/Sposoby-peredvizhenija-zhivotnykh/0002-009-Skel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4076700"/>
            <a:ext cx="20875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http://dl.ziza.ru/other/052010/05/pics/Photopodborka_1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5229225"/>
            <a:ext cx="266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4" descr="http://img1.liveinternet.ru/images/attach/c/2/73/210/73210521_4278666_41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2852738"/>
            <a:ext cx="22066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6" descr="http://lol54.ru/uploads/posts/2010-08/thumbs/1282212297_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850" y="2708275"/>
            <a:ext cx="15843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8" descr="http://s44.radikal.ru/i103/1009/16/571b0d5ae0c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388" y="3933825"/>
            <a:ext cx="165576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20" descr="http://mp3dot.ru/images/art/9/7/5/4/b_9754491be63ff2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5600" y="5300663"/>
            <a:ext cx="21336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22" descr="http://900igr.net/datas/morskie-zhiteli/CHerepakhi.files/0001-001-Presmykajuschiesja.jpg"/>
          <p:cNvPicPr>
            <a:picLocks noChangeAspect="1" noChangeArrowheads="1"/>
          </p:cNvPicPr>
          <p:nvPr/>
        </p:nvPicPr>
        <p:blipFill>
          <a:blip r:embed="rId11" cstate="print">
            <a:lum contrast="-12000"/>
          </a:blip>
          <a:srcRect/>
          <a:stretch>
            <a:fillRect/>
          </a:stretch>
        </p:blipFill>
        <p:spPr bwMode="auto">
          <a:xfrm>
            <a:off x="4643438" y="3933825"/>
            <a:ext cx="1800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6477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Отделы скелета позвоночных</a:t>
            </a:r>
          </a:p>
        </p:txBody>
      </p:sp>
      <p:pic>
        <p:nvPicPr>
          <p:cNvPr id="10243" name="Picture 10" descr="http://i23.fastpic.ru/big/2011/0611/60/925c3508f78de350aad169b861a1ac6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2276475"/>
            <a:ext cx="2171700" cy="1379538"/>
          </a:xfrm>
          <a:noFill/>
        </p:spPr>
      </p:pic>
      <p:pic>
        <p:nvPicPr>
          <p:cNvPr id="10244" name="Picture 5" descr="C:\Users\Ира\Pictures\36530403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565400"/>
            <a:ext cx="25130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C:\Users\Ира\Pictures\726477fe54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4797425"/>
            <a:ext cx="1655763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C:\Users\Ира\Pictures\019298b16ce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4652963"/>
            <a:ext cx="15811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1188" y="1341438"/>
            <a:ext cx="25923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Скелет головы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19700" y="1341438"/>
            <a:ext cx="27368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249" name="TextBox 11"/>
          <p:cNvSpPr txBox="1">
            <a:spLocks noChangeArrowheads="1"/>
          </p:cNvSpPr>
          <p:nvPr/>
        </p:nvSpPr>
        <p:spPr bwMode="auto">
          <a:xfrm>
            <a:off x="5219700" y="1412875"/>
            <a:ext cx="187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Скелет туловища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16238" y="3716338"/>
            <a:ext cx="37449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Скелет конечностей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547813" y="0"/>
            <a:ext cx="6192837" cy="90805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Скелет человека</a:t>
            </a:r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836613"/>
            <a:ext cx="3457575" cy="5472112"/>
          </a:xfrm>
        </p:spPr>
      </p:pic>
      <p:pic>
        <p:nvPicPr>
          <p:cNvPr id="11268" name="Picture 11" descr="C:\Users\user\Pictures\od8_c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700213"/>
            <a:ext cx="396081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738" y="981075"/>
            <a:ext cx="3887787" cy="647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Строение черепа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258888" y="320675"/>
            <a:ext cx="6437312" cy="731838"/>
          </a:xfrm>
        </p:spPr>
        <p:txBody>
          <a:bodyPr/>
          <a:lstStyle/>
          <a:p>
            <a:pPr algn="ctr" eaLnBrk="1" hangingPunct="1"/>
            <a:r>
              <a:rPr lang="ru-RU" smtClean="0"/>
              <a:t> </a:t>
            </a:r>
            <a:r>
              <a:rPr lang="ru-RU" smtClean="0">
                <a:solidFill>
                  <a:srgbClr val="FF0000"/>
                </a:solidFill>
              </a:rPr>
              <a:t>Строение кости</a:t>
            </a:r>
          </a:p>
        </p:txBody>
      </p:sp>
      <p:pic>
        <p:nvPicPr>
          <p:cNvPr id="12291" name="Содержимое 4" descr="skelet-cheloveka-stroenie-kostej_3.jpg"/>
          <p:cNvPicPr preferRelativeResize="0"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73238"/>
            <a:ext cx="3729037" cy="4246562"/>
          </a:xfrm>
        </p:spPr>
      </p:pic>
      <p:pic>
        <p:nvPicPr>
          <p:cNvPr id="12292" name="Picture 6" descr="C:\Users\Ира\Pictures\0009-014-Stroenie-kost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341438"/>
            <a:ext cx="40576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58888" y="115888"/>
            <a:ext cx="6553200" cy="90805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Соединения костей</a:t>
            </a:r>
          </a:p>
        </p:txBody>
      </p:sp>
      <p:pic>
        <p:nvPicPr>
          <p:cNvPr id="13315" name="Содержимое 4" descr="0008-008-Susta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6975" y="2160588"/>
            <a:ext cx="5173663" cy="3881437"/>
          </a:xfrm>
        </p:spPr>
      </p:pic>
      <p:sp>
        <p:nvSpPr>
          <p:cNvPr id="8" name="Прямоугольник 7"/>
          <p:cNvSpPr/>
          <p:nvPr/>
        </p:nvSpPr>
        <p:spPr>
          <a:xfrm>
            <a:off x="2268538" y="1125538"/>
            <a:ext cx="4175125" cy="717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1"/>
                </a:solidFill>
              </a:rPr>
              <a:t>ПОДВИЖНОЕ</a:t>
            </a: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2987675" y="1341438"/>
            <a:ext cx="2376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/>
              <a:t>ПОДВИЖНОЕ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981</TotalTime>
  <Words>461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Calibri</vt:lpstr>
      <vt:lpstr>Arial</vt:lpstr>
      <vt:lpstr>Trebuchet MS</vt:lpstr>
      <vt:lpstr>Wingdings 3</vt:lpstr>
      <vt:lpstr>Wingdings 2</vt:lpstr>
      <vt:lpstr>Aharoni</vt:lpstr>
      <vt:lpstr>Грань</vt:lpstr>
      <vt:lpstr>Опорные системы животных и растений </vt:lpstr>
      <vt:lpstr>ЦЕЛИ УРОКА: Образовательные:  -познакомить учащихся с функциями скелета, его типами и особенностями строения у разных видов животных; Развивающие:  -развивать познавательный интерес к предмету, навыки работы с учебником, частично-поисковой деятельности, умения отвечать на проблемный вопрос, выделять главное, анализировать, обобщать; развивать мышление, внимание и речь учащихся; Воспитательные:  воспитывать любовь к природе, самостоятельность, аккуратность. </vt:lpstr>
      <vt:lpstr> </vt:lpstr>
      <vt:lpstr>Функции скелета</vt:lpstr>
      <vt:lpstr>Типы скелетов</vt:lpstr>
      <vt:lpstr>Отделы скелета позвоночных</vt:lpstr>
      <vt:lpstr>Скелет человека</vt:lpstr>
      <vt:lpstr> Строение кости</vt:lpstr>
      <vt:lpstr>Соединения костей</vt:lpstr>
      <vt:lpstr> СОЕДИНЕНИЯ КОСТЕЙ</vt:lpstr>
      <vt:lpstr> Соединения костей</vt:lpstr>
      <vt:lpstr> Связки- это особые образования, состоящие из соединительной ткани, которые связывают кости между собой в сочленениях суставах.</vt:lpstr>
      <vt:lpstr> Сухожилия образованы соединительной тканью; они прикрепляют мышцы к костям.</vt:lpstr>
      <vt:lpstr>«Химический состав костей»</vt:lpstr>
      <vt:lpstr>Проверь себя</vt:lpstr>
      <vt:lpstr>Опоры у растений</vt:lpstr>
      <vt:lpstr>Колленхима — механическая ткань, служащая опорой тем органам растения, в которых она находится. Особенно важную роль она играет в молодых растениях, у травянистых растений и в таких органах, как листья, где отсутствует вторичный  рост. </vt:lpstr>
      <vt:lpstr> Найдите соответствие. </vt:lpstr>
      <vt:lpstr>  Проверь себя</vt:lpstr>
      <vt:lpstr>ДОМАШНЕЕ ЗАДАНИЕ</vt:lpstr>
      <vt:lpstr>Я  желаю  вам  творческих  успехов. Урок завершен, спасибо!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Опорные системы животных и растений</dc:title>
  <dc:creator>user</dc:creator>
  <cp:lastModifiedBy>User</cp:lastModifiedBy>
  <cp:revision>54</cp:revision>
  <dcterms:created xsi:type="dcterms:W3CDTF">2013-02-19T07:09:28Z</dcterms:created>
  <dcterms:modified xsi:type="dcterms:W3CDTF">2019-04-08T12:32:44Z</dcterms:modified>
</cp:coreProperties>
</file>