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80" r:id="rId4"/>
    <p:sldId id="281" r:id="rId5"/>
    <p:sldId id="259" r:id="rId6"/>
    <p:sldId id="260" r:id="rId7"/>
    <p:sldId id="286" r:id="rId8"/>
    <p:sldId id="283" r:id="rId9"/>
    <p:sldId id="269" r:id="rId10"/>
    <p:sldId id="284" r:id="rId11"/>
    <p:sldId id="285" r:id="rId12"/>
    <p:sldId id="270" r:id="rId13"/>
    <p:sldId id="274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86D44C"/>
    <a:srgbClr val="000000"/>
    <a:srgbClr val="000066"/>
    <a:srgbClr val="6699FF"/>
    <a:srgbClr val="FF0000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0" lang="uk-UA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CC3C4-B5B0-4877-B0FE-F1EE70D7A2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0923D-5ADC-4CCA-A885-FCAEE2ABA6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23EB4-5AA3-41F1-AFC5-8A3FEF31C6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A64B8-3524-4D56-AE98-DF94F3B00D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71A68-327F-4D0E-9C8B-0EB2077A01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730DE-E802-4F77-8CA8-A91E65E339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0D174-FC97-4909-9A09-CE078FC3D9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02783-C939-4FAF-AD0E-B6CC8AF666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E2058-68BC-466B-8C1E-7FC6363B3D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35098-D773-4F10-A141-90D3C03122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FFE82-1657-48CE-9AD8-17E5AF41FF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9462-4DFD-401C-8812-36C66B0E01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80F0F74E-A7BA-445A-B18E-EBB4618096A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0" lang="uk-UA" sz="240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89;&#1090;&#1088;&#1086;&#1077;&#1085;&#1080;&#1077;%20%20&#1089;&#1090;&#1077;&#1085;&#1086;&#1082;%20&#1078;&#1077;&#1083;&#1091;&#1076;&#1082;&#1072;.sw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deiestviya-jeludochnogo-soka-na-belki-deiestviya-slyuni-na-kraxm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user\Desktop\&#1084;&#1086;&#1105;\&#1089;%20&#1092;&#1083;&#1101;&#1096;&#1082;&#1080;\&#1091;&#1088;&#1086;&#1082;\&#1089;&#1086;&#1083;&#1103;&#1085;&#1072;&#1103;%20&#1082;&#1080;&#1089;&#1083;&#1086;&#1090;&#1072;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212006\img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3;&#1080;&#1084;&#1085;&#1072;&#1079;&#1080;&#1103;%202\Desktop\&#1041;&#1086;&#1081;&#1082;&#1086;_&#1054;&#1057;_&#1069;&#1054;&#1056;_&#1091;&#1095;&#1080;&#1090;&#1077;&#1083;&#1100;%20&#1077;&#1089;&#1090;&#1077;&#1089;&#1090;&#1074;&#1077;&#1085;&#1085;&#1099;&#1093;%20&#1076;&#1080;&#1089;&#1094;&#1080;&#1087;&#1083;&#1080;&#1085;\&#1054;&#1087;&#1099;&#1090;_%20&#1080;&#1079;&#1084;&#1077;&#1085;&#1077;&#1085;&#1080;&#1077;%20&#1082;&#1088;&#1072;&#1093;&#1084;&#1072;&#1083;&#1072;%20&#1087;&#1086;&#1076;%20&#1076;&#1077;&#1081;&#1089;&#1090;&#1074;&#1080;&#1077;&#1084;%20&#1089;&#1083;&#1102;&#1085;&#1099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1043;&#1080;&#1084;&#1085;&#1072;&#1079;&#1080;&#1103;%202\Desktop\&#1041;&#1086;&#1081;&#1082;&#1086;_&#1054;&#1057;_&#1069;&#1054;&#1056;_&#1091;&#1095;&#1080;&#1090;&#1077;&#1083;&#1100;%20&#1077;&#1089;&#1090;&#1077;&#1089;&#1090;&#1074;&#1077;&#1085;&#1085;&#1099;&#1093;%20&#1076;&#1080;&#1089;&#1094;&#1080;&#1087;&#1083;&#1080;&#1085;\&#1074;&#1080;&#1076;&#1077;&#1086;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верхний отдел пищеварительной систем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6F0"/>
              </a:clrFrom>
              <a:clrTo>
                <a:srgbClr val="F7F6F0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571875" y="1557338"/>
            <a:ext cx="185737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99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b="1" spc="300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Times New Roman" pitchFamily="18" charset="0"/>
              </a:rPr>
              <a:t>Пищеварительная  система</a:t>
            </a:r>
            <a:endParaRPr lang="ru-RU" sz="4000" b="1" spc="300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844" y="1785926"/>
            <a:ext cx="3429024" cy="2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u="sng" dirty="0">
                <a:ln w="50800"/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Органы </a:t>
            </a:r>
          </a:p>
          <a:p>
            <a:pPr algn="ctr" eaLnBrk="1" hangingPunct="1">
              <a:defRPr/>
            </a:pPr>
            <a:r>
              <a:rPr lang="ru-RU" sz="3200" b="1" u="sng" dirty="0">
                <a:ln w="50800"/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пищеварения</a:t>
            </a: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357188" y="2428875"/>
            <a:ext cx="3786187" cy="530225"/>
            <a:chOff x="357158" y="2428868"/>
            <a:chExt cx="3786214" cy="530225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57158" y="2428868"/>
              <a:ext cx="2017712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3399FF"/>
                  </a:solidFill>
                  <a:latin typeface="Tahoma" pitchFamily="34" charset="0"/>
                  <a:cs typeface="Tahoma" pitchFamily="34" charset="0"/>
                </a:rPr>
                <a:t>Ротовая полость</a:t>
              </a:r>
            </a:p>
          </p:txBody>
        </p:sp>
        <p:cxnSp>
          <p:nvCxnSpPr>
            <p:cNvPr id="3112" name="Прямая со стрелкой 12"/>
            <p:cNvCxnSpPr>
              <a:cxnSpLocks noChangeShapeType="1"/>
            </p:cNvCxnSpPr>
            <p:nvPr/>
          </p:nvCxnSpPr>
          <p:spPr bwMode="auto">
            <a:xfrm flipV="1">
              <a:off x="2786050" y="2500306"/>
              <a:ext cx="1357322" cy="285752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Группа 52"/>
          <p:cNvGrpSpPr>
            <a:grpSpLocks/>
          </p:cNvGrpSpPr>
          <p:nvPr/>
        </p:nvGrpSpPr>
        <p:grpSpPr bwMode="auto">
          <a:xfrm>
            <a:off x="357188" y="2643188"/>
            <a:ext cx="4071937" cy="862012"/>
            <a:chOff x="357158" y="2643182"/>
            <a:chExt cx="4071966" cy="86201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57158" y="3000372"/>
              <a:ext cx="2017712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3399FF"/>
                  </a:solidFill>
                  <a:latin typeface="Tahoma" pitchFamily="34" charset="0"/>
                  <a:cs typeface="Tahoma" pitchFamily="34" charset="0"/>
                </a:rPr>
                <a:t>Глотка</a:t>
              </a:r>
            </a:p>
          </p:txBody>
        </p:sp>
        <p:cxnSp>
          <p:nvCxnSpPr>
            <p:cNvPr id="3110" name="Прямая со стрелкой 14"/>
            <p:cNvCxnSpPr>
              <a:cxnSpLocks noChangeShapeType="1"/>
            </p:cNvCxnSpPr>
            <p:nvPr/>
          </p:nvCxnSpPr>
          <p:spPr bwMode="auto">
            <a:xfrm flipV="1">
              <a:off x="1428728" y="2643182"/>
              <a:ext cx="3000396" cy="64294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2" name="Группа 53"/>
          <p:cNvGrpSpPr>
            <a:grpSpLocks/>
          </p:cNvGrpSpPr>
          <p:nvPr/>
        </p:nvGrpSpPr>
        <p:grpSpPr bwMode="auto">
          <a:xfrm>
            <a:off x="357188" y="3286125"/>
            <a:ext cx="4143375" cy="790575"/>
            <a:chOff x="357158" y="3286124"/>
            <a:chExt cx="4143404" cy="790577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7158" y="3571876"/>
              <a:ext cx="2017712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3399FF"/>
                  </a:solidFill>
                  <a:latin typeface="Tahoma" pitchFamily="34" charset="0"/>
                  <a:cs typeface="Tahoma" pitchFamily="34" charset="0"/>
                </a:rPr>
                <a:t>Пищевод</a:t>
              </a:r>
            </a:p>
          </p:txBody>
        </p:sp>
        <p:cxnSp>
          <p:nvCxnSpPr>
            <p:cNvPr id="3108" name="Прямая со стрелкой 16"/>
            <p:cNvCxnSpPr>
              <a:cxnSpLocks noChangeShapeType="1"/>
            </p:cNvCxnSpPr>
            <p:nvPr/>
          </p:nvCxnSpPr>
          <p:spPr bwMode="auto">
            <a:xfrm flipV="1">
              <a:off x="1714480" y="3286124"/>
              <a:ext cx="2786082" cy="642942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3" name="Группа 54"/>
          <p:cNvGrpSpPr>
            <a:grpSpLocks/>
          </p:cNvGrpSpPr>
          <p:nvPr/>
        </p:nvGrpSpPr>
        <p:grpSpPr bwMode="auto">
          <a:xfrm>
            <a:off x="357188" y="4143375"/>
            <a:ext cx="4143375" cy="503238"/>
            <a:chOff x="357158" y="4143380"/>
            <a:chExt cx="4143404" cy="503237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57158" y="4143380"/>
              <a:ext cx="2017712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3399FF"/>
                  </a:solidFill>
                  <a:latin typeface="Tahoma" pitchFamily="34" charset="0"/>
                  <a:cs typeface="Tahoma" pitchFamily="34" charset="0"/>
                </a:rPr>
                <a:t>Желудок</a:t>
              </a:r>
            </a:p>
          </p:txBody>
        </p:sp>
        <p:cxnSp>
          <p:nvCxnSpPr>
            <p:cNvPr id="3106" name="Прямая со стрелкой 18"/>
            <p:cNvCxnSpPr>
              <a:cxnSpLocks noChangeShapeType="1"/>
            </p:cNvCxnSpPr>
            <p:nvPr/>
          </p:nvCxnSpPr>
          <p:spPr bwMode="auto">
            <a:xfrm>
              <a:off x="1714480" y="4429132"/>
              <a:ext cx="2786082" cy="714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4" name="Группа 55"/>
          <p:cNvGrpSpPr>
            <a:grpSpLocks/>
          </p:cNvGrpSpPr>
          <p:nvPr/>
        </p:nvGrpSpPr>
        <p:grpSpPr bwMode="auto">
          <a:xfrm>
            <a:off x="357188" y="4714875"/>
            <a:ext cx="4000500" cy="503238"/>
            <a:chOff x="357158" y="4714884"/>
            <a:chExt cx="4000528" cy="503237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57158" y="4714884"/>
              <a:ext cx="2017712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3399FF"/>
                  </a:solidFill>
                  <a:latin typeface="Tahoma" pitchFamily="34" charset="0"/>
                  <a:cs typeface="Tahoma" pitchFamily="34" charset="0"/>
                </a:rPr>
                <a:t>Тонкий кишечник</a:t>
              </a:r>
            </a:p>
          </p:txBody>
        </p:sp>
        <p:cxnSp>
          <p:nvCxnSpPr>
            <p:cNvPr id="3104" name="Прямая со стрелкой 20"/>
            <p:cNvCxnSpPr>
              <a:cxnSpLocks noChangeShapeType="1"/>
            </p:cNvCxnSpPr>
            <p:nvPr/>
          </p:nvCxnSpPr>
          <p:spPr bwMode="auto">
            <a:xfrm>
              <a:off x="3000364" y="5000636"/>
              <a:ext cx="1357322" cy="21431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5" name="Группа 56"/>
          <p:cNvGrpSpPr>
            <a:grpSpLocks/>
          </p:cNvGrpSpPr>
          <p:nvPr/>
        </p:nvGrpSpPr>
        <p:grpSpPr bwMode="auto">
          <a:xfrm>
            <a:off x="357188" y="5286375"/>
            <a:ext cx="4357687" cy="503238"/>
            <a:chOff x="357158" y="5286388"/>
            <a:chExt cx="4357718" cy="503238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57158" y="5286388"/>
              <a:ext cx="201771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3399FF"/>
                  </a:solidFill>
                  <a:latin typeface="Tahoma" pitchFamily="34" charset="0"/>
                  <a:cs typeface="Tahoma" pitchFamily="34" charset="0"/>
                </a:rPr>
                <a:t>Толстый кишечник</a:t>
              </a:r>
            </a:p>
          </p:txBody>
        </p:sp>
        <p:cxnSp>
          <p:nvCxnSpPr>
            <p:cNvPr id="3102" name="Прямая со стрелкой 22"/>
            <p:cNvCxnSpPr>
              <a:cxnSpLocks noChangeShapeType="1"/>
            </p:cNvCxnSpPr>
            <p:nvPr/>
          </p:nvCxnSpPr>
          <p:spPr bwMode="auto">
            <a:xfrm flipV="1">
              <a:off x="3286116" y="5500702"/>
              <a:ext cx="1428760" cy="714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214942" y="1571612"/>
            <a:ext cx="2876554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u="sng" dirty="0">
                <a:ln w="50800"/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Пищеварительные</a:t>
            </a:r>
          </a:p>
          <a:p>
            <a:pPr algn="ctr" eaLnBrk="1" hangingPunct="1">
              <a:defRPr/>
            </a:pPr>
            <a:r>
              <a:rPr lang="ru-RU" sz="3200" b="1" u="sng" dirty="0">
                <a:ln w="50800"/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железы</a:t>
            </a:r>
          </a:p>
        </p:txBody>
      </p:sp>
      <p:grpSp>
        <p:nvGrpSpPr>
          <p:cNvPr id="16" name="Группа 57"/>
          <p:cNvGrpSpPr>
            <a:grpSpLocks/>
          </p:cNvGrpSpPr>
          <p:nvPr/>
        </p:nvGrpSpPr>
        <p:grpSpPr bwMode="auto">
          <a:xfrm>
            <a:off x="4429125" y="2357438"/>
            <a:ext cx="3519488" cy="558800"/>
            <a:chOff x="4429125" y="2357431"/>
            <a:chExt cx="3519496" cy="558794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5857883" y="2386000"/>
              <a:ext cx="2090738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FF3399"/>
                  </a:solidFill>
                  <a:latin typeface="Tahoma" pitchFamily="34" charset="0"/>
                  <a:cs typeface="Tahoma" pitchFamily="34" charset="0"/>
                </a:rPr>
                <a:t>Слюнные железы</a:t>
              </a:r>
            </a:p>
          </p:txBody>
        </p:sp>
        <p:cxnSp>
          <p:nvCxnSpPr>
            <p:cNvPr id="36" name="Прямая со стрелкой 35"/>
            <p:cNvCxnSpPr>
              <a:stCxn id="25" idx="1"/>
            </p:cNvCxnSpPr>
            <p:nvPr/>
          </p:nvCxnSpPr>
          <p:spPr bwMode="auto">
            <a:xfrm rot="10800000">
              <a:off x="4429125" y="2357431"/>
              <a:ext cx="1428753" cy="2936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Группа 58"/>
          <p:cNvGrpSpPr>
            <a:grpSpLocks/>
          </p:cNvGrpSpPr>
          <p:nvPr/>
        </p:nvGrpSpPr>
        <p:grpSpPr bwMode="auto">
          <a:xfrm>
            <a:off x="5000625" y="3155950"/>
            <a:ext cx="2946400" cy="987425"/>
            <a:chOff x="5000629" y="3155937"/>
            <a:chExt cx="2946404" cy="987443"/>
          </a:xfrm>
        </p:grpSpPr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5857883" y="3155937"/>
              <a:ext cx="208915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FF3399"/>
                  </a:solidFill>
                  <a:latin typeface="Tahoma" pitchFamily="34" charset="0"/>
                  <a:cs typeface="Tahoma" pitchFamily="34" charset="0"/>
                </a:rPr>
                <a:t>Железы желудка</a:t>
              </a:r>
            </a:p>
          </p:txBody>
        </p:sp>
        <p:cxnSp>
          <p:nvCxnSpPr>
            <p:cNvPr id="38" name="Прямая со стрелкой 37"/>
            <p:cNvCxnSpPr>
              <a:stCxn id="26" idx="1"/>
            </p:cNvCxnSpPr>
            <p:nvPr/>
          </p:nvCxnSpPr>
          <p:spPr bwMode="auto">
            <a:xfrm rot="10800000" flipV="1">
              <a:off x="5000629" y="3406767"/>
              <a:ext cx="857251" cy="7366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Группа 59"/>
          <p:cNvGrpSpPr>
            <a:grpSpLocks/>
          </p:cNvGrpSpPr>
          <p:nvPr/>
        </p:nvGrpSpPr>
        <p:grpSpPr bwMode="auto">
          <a:xfrm>
            <a:off x="4500563" y="3929063"/>
            <a:ext cx="3589337" cy="503237"/>
            <a:chOff x="4500562" y="3929066"/>
            <a:chExt cx="3589348" cy="503237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5929322" y="3929066"/>
              <a:ext cx="21605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FF3399"/>
                  </a:solidFill>
                  <a:latin typeface="Tahoma" pitchFamily="34" charset="0"/>
                  <a:cs typeface="Tahoma" pitchFamily="34" charset="0"/>
                </a:rPr>
                <a:t>Печень</a:t>
              </a:r>
            </a:p>
          </p:txBody>
        </p:sp>
        <p:cxnSp>
          <p:nvCxnSpPr>
            <p:cNvPr id="41" name="Прямая со стрелкой 40"/>
            <p:cNvCxnSpPr/>
            <p:nvPr/>
          </p:nvCxnSpPr>
          <p:spPr bwMode="auto">
            <a:xfrm rot="10800000">
              <a:off x="4500562" y="4286253"/>
              <a:ext cx="150019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4368800" y="4581525"/>
            <a:ext cx="3803650" cy="574675"/>
            <a:chOff x="4369089" y="4581136"/>
            <a:chExt cx="3803662" cy="574675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6012163" y="4581136"/>
              <a:ext cx="2160588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FF3399"/>
                  </a:solidFill>
                  <a:latin typeface="Tahoma" pitchFamily="34" charset="0"/>
                  <a:cs typeface="Tahoma" pitchFamily="34" charset="0"/>
                </a:rPr>
                <a:t>Поджелудочная</a:t>
              </a:r>
            </a:p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FF3399"/>
                  </a:solidFill>
                  <a:latin typeface="Tahoma" pitchFamily="34" charset="0"/>
                  <a:cs typeface="Tahoma" pitchFamily="34" charset="0"/>
                </a:rPr>
                <a:t>железа</a:t>
              </a:r>
            </a:p>
          </p:txBody>
        </p:sp>
        <p:cxnSp>
          <p:nvCxnSpPr>
            <p:cNvPr id="43" name="Прямая со стрелкой 42"/>
            <p:cNvCxnSpPr>
              <a:stCxn id="29" idx="1"/>
            </p:cNvCxnSpPr>
            <p:nvPr/>
          </p:nvCxnSpPr>
          <p:spPr bwMode="auto">
            <a:xfrm rot="10800000">
              <a:off x="4369089" y="4581136"/>
              <a:ext cx="1643068" cy="28733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" name="Группа 61"/>
          <p:cNvGrpSpPr>
            <a:grpSpLocks/>
          </p:cNvGrpSpPr>
          <p:nvPr/>
        </p:nvGrpSpPr>
        <p:grpSpPr bwMode="auto">
          <a:xfrm>
            <a:off x="4572000" y="5084763"/>
            <a:ext cx="3455988" cy="935037"/>
            <a:chOff x="4653701" y="5374372"/>
            <a:chExt cx="3375035" cy="646111"/>
          </a:xfrm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5868148" y="5517246"/>
              <a:ext cx="21605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FF3399"/>
                  </a:solidFill>
                  <a:latin typeface="Tahoma" pitchFamily="34" charset="0"/>
                  <a:cs typeface="Tahoma" pitchFamily="34" charset="0"/>
                </a:rPr>
                <a:t>Железы </a:t>
              </a:r>
            </a:p>
            <a:p>
              <a:pPr eaLnBrk="1" hangingPunct="1">
                <a:defRPr/>
              </a:pPr>
              <a:r>
                <a:rPr lang="ru-RU" sz="2400" b="1" dirty="0">
                  <a:ln w="50800"/>
                  <a:solidFill>
                    <a:srgbClr val="FF3399"/>
                  </a:solidFill>
                  <a:latin typeface="Tahoma" pitchFamily="34" charset="0"/>
                  <a:cs typeface="Tahoma" pitchFamily="34" charset="0"/>
                </a:rPr>
                <a:t>кишечника</a:t>
              </a:r>
            </a:p>
          </p:txBody>
        </p:sp>
        <p:cxnSp>
          <p:nvCxnSpPr>
            <p:cNvPr id="47" name="Прямая со стрелкой 46"/>
            <p:cNvCxnSpPr>
              <a:stCxn id="27" idx="1"/>
            </p:cNvCxnSpPr>
            <p:nvPr/>
          </p:nvCxnSpPr>
          <p:spPr bwMode="auto">
            <a:xfrm rot="10800000">
              <a:off x="4653701" y="5374372"/>
              <a:ext cx="1213897" cy="3949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9" name="Стрелка вниз 48"/>
          <p:cNvSpPr/>
          <p:nvPr/>
        </p:nvSpPr>
        <p:spPr bwMode="auto">
          <a:xfrm>
            <a:off x="2286000" y="928688"/>
            <a:ext cx="785813" cy="500062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4929188" y="928688"/>
            <a:ext cx="785812" cy="500062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916832"/>
            <a:ext cx="799288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8000" b="1" spc="300" dirty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Пищеварение в желудке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/>
          </p:nvPr>
        </p:nvSpPr>
        <p:spPr>
          <a:xfrm>
            <a:off x="395288" y="1844675"/>
            <a:ext cx="8367712" cy="2592388"/>
          </a:xfrm>
        </p:spPr>
        <p:txBody>
          <a:bodyPr/>
          <a:lstStyle/>
          <a:p>
            <a:r>
              <a:rPr lang="ru-RU" altLang="ru-RU" smtClean="0"/>
              <a:t>Изучить строение и функции желудка?</a:t>
            </a:r>
          </a:p>
          <a:p>
            <a:r>
              <a:rPr lang="ru-RU" altLang="ru-RU" smtClean="0"/>
              <a:t>Выявить какие вещества разрушаются в желудке?</a:t>
            </a:r>
          </a:p>
          <a:p>
            <a:r>
              <a:rPr lang="ru-RU" altLang="ru-RU" smtClean="0"/>
              <a:t>Гигиена пищеварительной системы?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строение желу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0838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желудок и тонкий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96975"/>
            <a:ext cx="6696075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28926" y="285728"/>
            <a:ext cx="31981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spc="300" dirty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Желудок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hlinkClick r:id="rId2" action="ppaction://hlinkfile"/>
          </p:cNvPr>
          <p:cNvSpPr/>
          <p:nvPr/>
        </p:nvSpPr>
        <p:spPr>
          <a:xfrm>
            <a:off x="350850" y="357166"/>
            <a:ext cx="84353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spc="300" dirty="0">
                <a:ln w="1270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Состав и свойства желудочного сока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8625" y="1214438"/>
          <a:ext cx="8358187" cy="50006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28687"/>
                <a:gridCol w="1857375"/>
                <a:gridCol w="1857375"/>
                <a:gridCol w="1641515"/>
                <a:gridCol w="2073235"/>
              </a:tblGrid>
              <a:tr h="403509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Желудочный сок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09">
                <a:tc rowSpan="5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98-99%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Плотный остаток 1-2%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Органические вещества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Неорганические</a:t>
                      </a:r>
                    </a:p>
                    <a:p>
                      <a:pPr marL="952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вещества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</a:tr>
              <a:tr h="823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Ферменты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вещества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-Хлориды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-Фосфаты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-Сульфаты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-Нитраты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-Соли железа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u="sng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Соляная кислота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</a:tr>
              <a:tr h="853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Пищеварительные ферменты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Непищеварительные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ферменты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-органические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кислоты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-белки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слизь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(муцин)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пепсин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реннин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гастриксин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липаза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лизоцим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364" marR="13364" marT="0" marB="0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4" name="Управляющая кнопка: домой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5375" y="6357938"/>
            <a:ext cx="428625" cy="3571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6415" name="Управляющая кнопка: возврат 4">
            <a:hlinkClick r:id="rId4" action="ppaction://hlinkpres?slideindex=1&amp;slidetitle=Тема:   Значение соляной кислоты" highlightClick="1"/>
          </p:cNvPr>
          <p:cNvSpPr>
            <a:spLocks noChangeArrowheads="1"/>
          </p:cNvSpPr>
          <p:nvPr/>
        </p:nvSpPr>
        <p:spPr bwMode="auto">
          <a:xfrm>
            <a:off x="7929563" y="6572250"/>
            <a:ext cx="428625" cy="28575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28596" y="1928802"/>
            <a:ext cx="21431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kumimoji="0" lang="ru-RU" sz="2800" b="1" kern="0" dirty="0">
                <a:ln w="50800"/>
                <a:solidFill>
                  <a:srgbClr val="66CCFF"/>
                </a:solidFill>
                <a:latin typeface="Tahoma" pitchFamily="34" charset="0"/>
                <a:ea typeface="+mj-ea"/>
                <a:cs typeface="Tahoma" pitchFamily="34" charset="0"/>
              </a:rPr>
              <a:t>Зубы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429388" y="1857364"/>
            <a:ext cx="231298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 w="50800"/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Язык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57554" y="1857364"/>
            <a:ext cx="235745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 w="50800"/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Слюнные</a:t>
            </a:r>
          </a:p>
          <a:p>
            <a:pPr algn="ctr" eaLnBrk="1" hangingPunct="1">
              <a:defRPr/>
            </a:pPr>
            <a:r>
              <a:rPr lang="ru-RU" sz="2800" b="1" dirty="0">
                <a:ln w="50800"/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железы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353" y="571480"/>
            <a:ext cx="67746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spc="300" dirty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Ротовая полость</a:t>
            </a:r>
          </a:p>
        </p:txBody>
      </p:sp>
      <p:sp>
        <p:nvSpPr>
          <p:cNvPr id="4102" name="Стрелка вправо с вырезом 10"/>
          <p:cNvSpPr>
            <a:spLocks noChangeArrowheads="1"/>
          </p:cNvSpPr>
          <p:nvPr/>
        </p:nvSpPr>
        <p:spPr bwMode="auto">
          <a:xfrm rot="2206880">
            <a:off x="6643688" y="1428750"/>
            <a:ext cx="785812" cy="428625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103" name="Стрелка вправо с вырезом 11"/>
          <p:cNvSpPr>
            <a:spLocks noChangeArrowheads="1"/>
          </p:cNvSpPr>
          <p:nvPr/>
        </p:nvSpPr>
        <p:spPr bwMode="auto">
          <a:xfrm rot="5400000">
            <a:off x="4179094" y="1393031"/>
            <a:ext cx="642938" cy="42862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104" name="Стрелка вправо с вырезом 12"/>
          <p:cNvSpPr>
            <a:spLocks noChangeArrowheads="1"/>
          </p:cNvSpPr>
          <p:nvPr/>
        </p:nvSpPr>
        <p:spPr bwMode="auto">
          <a:xfrm rot="7742220">
            <a:off x="1950245" y="1440656"/>
            <a:ext cx="785812" cy="428625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105" name="Picture 5" descr="Безымянный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86125"/>
            <a:ext cx="22145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5" descr="%5bBI8ZD_12-02%5d_%5bIL_01%5d-k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500313"/>
            <a:ext cx="288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6" descr="e9af98461f154ebe2eb7c0a91ddc1f4d_big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3" y="2786063"/>
            <a:ext cx="22145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внешнее строение зу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2EC"/>
              </a:clrFrom>
              <a:clrTo>
                <a:srgbClr val="F3F2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1844675"/>
            <a:ext cx="26431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341438"/>
            <a:ext cx="2538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867400" y="4797425"/>
            <a:ext cx="2827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000" b="1" dirty="0">
                <a:ln w="50800"/>
                <a:solidFill>
                  <a:srgbClr val="99CCFF"/>
                </a:solidFill>
              </a:rPr>
              <a:t>Рентгеновский снимок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8604"/>
            <a:ext cx="8202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spc="300" dirty="0">
                <a:ln w="1905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Внешнее строение зуба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1785926"/>
            <a:ext cx="142876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400" b="1" dirty="0">
                <a:ln w="50800"/>
                <a:solidFill>
                  <a:srgbClr val="99CCFF"/>
                </a:solidFill>
              </a:rPr>
              <a:t>Коронка </a:t>
            </a: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rot="16200000" flipH="1">
            <a:off x="1909763" y="1519238"/>
            <a:ext cx="252412" cy="16430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8596" y="5000636"/>
            <a:ext cx="135732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400" b="1" dirty="0">
                <a:ln w="50800"/>
                <a:solidFill>
                  <a:srgbClr val="6699FF"/>
                </a:solidFill>
              </a:rPr>
              <a:t>Корень </a:t>
            </a:r>
            <a:endParaRPr lang="ru-RU" sz="2800" b="1" dirty="0">
              <a:ln w="50800"/>
              <a:solidFill>
                <a:srgbClr val="6699FF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V="1">
            <a:off x="1500188" y="4286250"/>
            <a:ext cx="1357312" cy="857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 bwMode="auto">
          <a:xfrm rot="10800000" flipV="1">
            <a:off x="3786188" y="3071813"/>
            <a:ext cx="928687" cy="642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357686" y="2643182"/>
            <a:ext cx="157163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400" b="1" dirty="0">
                <a:ln w="50800"/>
                <a:solidFill>
                  <a:srgbClr val="99CCFF"/>
                </a:solidFill>
              </a:rPr>
              <a:t>Шейка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внутреннее строение зуб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643063"/>
            <a:ext cx="63801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3041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800" b="1" spc="300" dirty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Внутреннее строение зуба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8"/>
          <p:cNvGrpSpPr>
            <a:grpSpLocks/>
          </p:cNvGrpSpPr>
          <p:nvPr/>
        </p:nvGrpSpPr>
        <p:grpSpPr bwMode="auto">
          <a:xfrm>
            <a:off x="2643188" y="1857375"/>
            <a:ext cx="3786187" cy="4500563"/>
            <a:chOff x="1857356" y="1285860"/>
            <a:chExt cx="4500594" cy="5091112"/>
          </a:xfrm>
        </p:grpSpPr>
        <p:pic>
          <p:nvPicPr>
            <p:cNvPr id="7180" name="Picture 5" descr="Безымянный"/>
            <p:cNvPicPr>
              <a:picLocks noChangeAspect="1" noChangeArrowheads="1"/>
            </p:cNvPicPr>
            <p:nvPr/>
          </p:nvPicPr>
          <p:blipFill>
            <a:blip r:embed="rId2" cstate="print"/>
            <a:srcRect l="20207" r="14319"/>
            <a:stretch>
              <a:fillRect/>
            </a:stretch>
          </p:blipFill>
          <p:spPr bwMode="auto">
            <a:xfrm>
              <a:off x="1857356" y="1285860"/>
              <a:ext cx="4500594" cy="509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1" name="Группа 17"/>
            <p:cNvGrpSpPr>
              <a:grpSpLocks/>
            </p:cNvGrpSpPr>
            <p:nvPr/>
          </p:nvGrpSpPr>
          <p:grpSpPr bwMode="auto">
            <a:xfrm>
              <a:off x="1857356" y="1928802"/>
              <a:ext cx="4500594" cy="4357718"/>
              <a:chOff x="1857356" y="1928802"/>
              <a:chExt cx="4500594" cy="4357718"/>
            </a:xfrm>
          </p:grpSpPr>
          <p:sp>
            <p:nvSpPr>
              <p:cNvPr id="7182" name="Прямоугольник 13"/>
              <p:cNvSpPr>
                <a:spLocks noChangeArrowheads="1"/>
              </p:cNvSpPr>
              <p:nvPr/>
            </p:nvSpPr>
            <p:spPr bwMode="auto">
              <a:xfrm>
                <a:off x="1857356" y="1928802"/>
                <a:ext cx="142876" cy="71438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7183" name="Прямоугольник 14"/>
              <p:cNvSpPr>
                <a:spLocks noChangeArrowheads="1"/>
              </p:cNvSpPr>
              <p:nvPr/>
            </p:nvSpPr>
            <p:spPr bwMode="auto">
              <a:xfrm>
                <a:off x="1857356" y="5000636"/>
                <a:ext cx="357190" cy="500066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7184" name="Прямоугольник 15"/>
              <p:cNvSpPr>
                <a:spLocks noChangeArrowheads="1"/>
              </p:cNvSpPr>
              <p:nvPr/>
            </p:nvSpPr>
            <p:spPr bwMode="auto">
              <a:xfrm>
                <a:off x="5786446" y="5715016"/>
                <a:ext cx="571504" cy="5715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1357290" y="428604"/>
            <a:ext cx="62749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spc="300" dirty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Слюнные железы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2143116"/>
            <a:ext cx="207170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400" b="1" dirty="0">
                <a:ln w="50800"/>
                <a:solidFill>
                  <a:srgbClr val="6699FF"/>
                </a:solidFill>
              </a:rPr>
              <a:t>Околоушные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596" y="5286388"/>
            <a:ext cx="228601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400" b="1" dirty="0">
                <a:ln w="50800"/>
                <a:solidFill>
                  <a:srgbClr val="6699FF"/>
                </a:solidFill>
              </a:rPr>
              <a:t>Подчелюстные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0826" y="5643578"/>
            <a:ext cx="221457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400" b="1" dirty="0">
                <a:ln w="50800"/>
                <a:solidFill>
                  <a:srgbClr val="6699FF"/>
                </a:solidFill>
              </a:rPr>
              <a:t>Подъязычные 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143625" y="1341438"/>
            <a:ext cx="2462213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В сутки – 2 литра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300788" y="2565400"/>
            <a:ext cx="2378075" cy="865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bg1"/>
                </a:solidFill>
              </a:rPr>
              <a:t>р</a:t>
            </a:r>
            <a:r>
              <a:rPr lang="en-US" sz="2400" b="1">
                <a:solidFill>
                  <a:schemeClr val="bg1"/>
                </a:solidFill>
              </a:rPr>
              <a:t>H = 6</a:t>
            </a:r>
            <a:r>
              <a:rPr lang="ru-RU" sz="2400" b="1">
                <a:solidFill>
                  <a:schemeClr val="bg1"/>
                </a:solidFill>
              </a:rPr>
              <a:t>, 5 - 7,5</a:t>
            </a: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rot="10800000">
            <a:off x="5286375" y="5715000"/>
            <a:ext cx="1357313" cy="214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 bwMode="auto">
          <a:xfrm>
            <a:off x="2500313" y="5715000"/>
            <a:ext cx="2214562" cy="285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Прямая со стрелкой 31"/>
          <p:cNvCxnSpPr/>
          <p:nvPr/>
        </p:nvCxnSpPr>
        <p:spPr bwMode="auto">
          <a:xfrm>
            <a:off x="2000250" y="2500313"/>
            <a:ext cx="2500313" cy="2428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5720" y="428604"/>
            <a:ext cx="857252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spc="300" dirty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Состав и функции слюны</a:t>
            </a:r>
          </a:p>
        </p:txBody>
      </p:sp>
      <p:pic>
        <p:nvPicPr>
          <p:cNvPr id="8195" name="Picture 21" descr="D:\212006\img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71500" y="1785938"/>
            <a:ext cx="8072438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пыт_ изменение крахмала под действием слюн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15888"/>
            <a:ext cx="8785225" cy="6589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язы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04" t="14314" r="36098" b="20860"/>
          <a:stretch>
            <a:fillRect/>
          </a:stretch>
        </p:blipFill>
        <p:spPr bwMode="auto">
          <a:xfrm>
            <a:off x="468313" y="1989138"/>
            <a:ext cx="1960562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500034" y="1285860"/>
            <a:ext cx="8072494" cy="71913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rgbClr val="6699FF"/>
                </a:solidFill>
                <a:cs typeface="Tahoma" pitchFamily="34" charset="0"/>
              </a:rPr>
              <a:t>На языке расположены вкусовые рецепторы, которые</a:t>
            </a:r>
          </a:p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rgbClr val="6699FF"/>
                </a:solidFill>
                <a:cs typeface="Tahoma" pitchFamily="34" charset="0"/>
              </a:rPr>
              <a:t>реагируют на  4 типа веществ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286380" y="3071810"/>
            <a:ext cx="2016125" cy="504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Горькое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2286000" y="3000375"/>
            <a:ext cx="1584325" cy="576263"/>
          </a:xfrm>
          <a:prstGeom prst="leftArrow">
            <a:avLst>
              <a:gd name="adj1" fmla="val 50000"/>
              <a:gd name="adj2" fmla="val 68733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>
            <a:off x="2286000" y="3786188"/>
            <a:ext cx="1584325" cy="576262"/>
          </a:xfrm>
          <a:prstGeom prst="leftArrow">
            <a:avLst>
              <a:gd name="adj1" fmla="val 50000"/>
              <a:gd name="adj2" fmla="val 687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286380" y="3714752"/>
            <a:ext cx="2016125" cy="576262"/>
          </a:xfrm>
          <a:prstGeom prst="rect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Кислое</a:t>
            </a:r>
          </a:p>
        </p:txBody>
      </p:sp>
      <p:sp>
        <p:nvSpPr>
          <p:cNvPr id="10248" name="AutoShape 17"/>
          <p:cNvSpPr>
            <a:spLocks noChangeArrowheads="1"/>
          </p:cNvSpPr>
          <p:nvPr/>
        </p:nvSpPr>
        <p:spPr bwMode="auto">
          <a:xfrm>
            <a:off x="2286000" y="4357688"/>
            <a:ext cx="1582738" cy="576262"/>
          </a:xfrm>
          <a:prstGeom prst="leftArrow">
            <a:avLst>
              <a:gd name="adj1" fmla="val 50000"/>
              <a:gd name="adj2" fmla="val 686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286380" y="4357694"/>
            <a:ext cx="2016125" cy="576262"/>
          </a:xfrm>
          <a:prstGeom prst="rect">
            <a:avLst/>
          </a:prstGeom>
          <a:noFill/>
          <a:ln w="28575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Соленое</a:t>
            </a:r>
          </a:p>
        </p:txBody>
      </p:sp>
      <p:sp>
        <p:nvSpPr>
          <p:cNvPr id="10250" name="AutoShape 19"/>
          <p:cNvSpPr>
            <a:spLocks noChangeArrowheads="1"/>
          </p:cNvSpPr>
          <p:nvPr/>
        </p:nvSpPr>
        <p:spPr bwMode="auto">
          <a:xfrm>
            <a:off x="2143125" y="5000625"/>
            <a:ext cx="1657350" cy="576263"/>
          </a:xfrm>
          <a:prstGeom prst="leftArrow">
            <a:avLst>
              <a:gd name="adj1" fmla="val 50000"/>
              <a:gd name="adj2" fmla="val 7190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286380" y="5000636"/>
            <a:ext cx="2016125" cy="5762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 w="11430"/>
                <a:solidFill>
                  <a:srgbClr val="66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Сладкое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14290"/>
            <a:ext cx="82089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spc="300" dirty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Функции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идео1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85750"/>
            <a:ext cx="8215312" cy="6161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551</TotalTime>
  <Words>161</Words>
  <Application>Microsoft Office PowerPoint</Application>
  <PresentationFormat>Экран (4:3)</PresentationFormat>
  <Paragraphs>77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Tahoma</vt:lpstr>
      <vt:lpstr>Calibri</vt:lpstr>
      <vt:lpstr>Selling a Product or Service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master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33</cp:revision>
  <dcterms:created xsi:type="dcterms:W3CDTF">2009-01-03T01:47:34Z</dcterms:created>
  <dcterms:modified xsi:type="dcterms:W3CDTF">2019-04-08T12:26:23Z</dcterms:modified>
</cp:coreProperties>
</file>